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541" r:id="rId2"/>
    <p:sldId id="522" r:id="rId3"/>
    <p:sldId id="523" r:id="rId4"/>
    <p:sldId id="536" r:id="rId5"/>
    <p:sldId id="537" r:id="rId6"/>
    <p:sldId id="538" r:id="rId7"/>
    <p:sldId id="517" r:id="rId8"/>
    <p:sldId id="549" r:id="rId9"/>
    <p:sldId id="501" r:id="rId10"/>
    <p:sldId id="539" r:id="rId11"/>
    <p:sldId id="518" r:id="rId12"/>
    <p:sldId id="502" r:id="rId13"/>
    <p:sldId id="519" r:id="rId14"/>
    <p:sldId id="542" r:id="rId15"/>
    <p:sldId id="503" r:id="rId16"/>
    <p:sldId id="535" r:id="rId17"/>
    <p:sldId id="544" r:id="rId18"/>
    <p:sldId id="499" r:id="rId19"/>
    <p:sldId id="498" r:id="rId20"/>
    <p:sldId id="510" r:id="rId21"/>
    <p:sldId id="512" r:id="rId22"/>
    <p:sldId id="509" r:id="rId23"/>
    <p:sldId id="511" r:id="rId24"/>
    <p:sldId id="516" r:id="rId25"/>
    <p:sldId id="514" r:id="rId26"/>
    <p:sldId id="515" r:id="rId27"/>
    <p:sldId id="527" r:id="rId28"/>
    <p:sldId id="543" r:id="rId29"/>
    <p:sldId id="506" r:id="rId30"/>
    <p:sldId id="526" r:id="rId31"/>
    <p:sldId id="532" r:id="rId32"/>
    <p:sldId id="559" r:id="rId33"/>
    <p:sldId id="529" r:id="rId34"/>
    <p:sldId id="530" r:id="rId35"/>
    <p:sldId id="545" r:id="rId36"/>
    <p:sldId id="546" r:id="rId37"/>
    <p:sldId id="505" r:id="rId38"/>
    <p:sldId id="550" r:id="rId39"/>
    <p:sldId id="554" r:id="rId40"/>
    <p:sldId id="548" r:id="rId41"/>
    <p:sldId id="556" r:id="rId42"/>
    <p:sldId id="552" r:id="rId43"/>
    <p:sldId id="557" r:id="rId44"/>
    <p:sldId id="558" r:id="rId45"/>
    <p:sldId id="547" r:id="rId46"/>
    <p:sldId id="525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3300"/>
    <a:srgbClr val="FFFF99"/>
    <a:srgbClr val="006600"/>
    <a:srgbClr val="777777"/>
    <a:srgbClr val="0000FF"/>
    <a:srgbClr val="FF00FF"/>
    <a:srgbClr val="CC0099"/>
    <a:srgbClr val="FFCCFF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9" autoAdjust="0"/>
    <p:restoredTop sz="95507" autoAdjust="0"/>
  </p:normalViewPr>
  <p:slideViewPr>
    <p:cSldViewPr showGuides="1">
      <p:cViewPr varScale="1">
        <p:scale>
          <a:sx n="67" d="100"/>
          <a:sy n="67" d="100"/>
        </p:scale>
        <p:origin x="-931" y="-77"/>
      </p:cViewPr>
      <p:guideLst>
        <p:guide orient="horz" pos="1888"/>
        <p:guide pos="2880"/>
      </p:guideLst>
    </p:cSldViewPr>
  </p:slideViewPr>
  <p:outlineViewPr>
    <p:cViewPr>
      <p:scale>
        <a:sx n="25" d="100"/>
        <a:sy n="25" d="100"/>
      </p:scale>
      <p:origin x="0" y="-1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31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 b="0">
                <a:cs typeface="+mn-cs"/>
              </a:defRPr>
            </a:lvl1pPr>
          </a:lstStyle>
          <a:p>
            <a:pPr>
              <a:defRPr/>
            </a:pPr>
            <a:fld id="{74260C93-8014-45C4-91F2-3F5F4111C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 b="0">
                <a:cs typeface="+mn-cs"/>
              </a:defRPr>
            </a:lvl1pPr>
          </a:lstStyle>
          <a:p>
            <a:pPr>
              <a:defRPr/>
            </a:pPr>
            <a:fld id="{329077AB-1EE9-46AE-8FE5-2643045A2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kumimoji="1" lang="ru-RU" sz="3000" b="0"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kumimoji="1" lang="ru-RU" sz="3000" b="0"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US" altLang="en-US" sz="3000" b="0"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096000"/>
            <a:ext cx="2286000" cy="30480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096000"/>
            <a:ext cx="4343400" cy="534988"/>
          </a:xfrm>
        </p:spPr>
        <p:txBody>
          <a:bodyPr wrap="square" anchor="b" anchorCtr="0"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 smtClean="0"/>
              <a:t>WSC-11</a:t>
            </a: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2286000" cy="2286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6C06009-636A-4663-96AB-3AFDC842A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C6C7B-7AD7-40BD-A740-5949A283C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358775"/>
            <a:ext cx="2119312" cy="5949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358775"/>
            <a:ext cx="6208713" cy="5949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5EE7B-CE90-4518-A3BF-A06B6D1D6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CE1BE-856E-43E7-AB88-07840E42A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3824-7CA3-4E45-BC48-2D23A995F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114800" cy="539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4114800" cy="539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720EE-B9AE-4B65-9076-491F25988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E905-CAED-4CE2-B934-4086558F2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4275"/>
            <a:ext cx="8856984" cy="506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8775" y="6584776"/>
            <a:ext cx="22860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72400" y="6580584"/>
            <a:ext cx="1106488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22040-B7BC-4761-AF57-2BFAC3B81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583188"/>
            <a:ext cx="2895600" cy="2301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E220C-3B0B-460F-8907-22F17C938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C5519-2022-4D1B-96BB-367124F72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BAD7-05AC-4F33-AA87-79E6430BB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DE783"/>
            </a:gs>
            <a:gs pos="100000">
              <a:srgbClr val="DEF7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75438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3820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3"/>
            <a:endParaRPr lang="en-US" altLang="en-US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440488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 b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37313"/>
            <a:ext cx="110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800" b="0">
                <a:cs typeface="+mn-cs"/>
              </a:defRPr>
            </a:lvl1pPr>
          </a:lstStyle>
          <a:p>
            <a:pPr>
              <a:defRPr/>
            </a:pPr>
            <a:fld id="{C8AF1ECE-F03D-4B64-948A-1D3372F91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389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sz="1200" b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78898" cy="161471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dirty="0"/>
              <a:t>Multi-class PLS-DA: soft and hard approaches</a:t>
            </a:r>
            <a:endParaRPr lang="ru-RU" sz="5400" dirty="0"/>
          </a:p>
        </p:txBody>
      </p:sp>
      <p:sp>
        <p:nvSpPr>
          <p:cNvPr id="307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27.02.18</a:t>
            </a:r>
            <a:endParaRPr lang="en-US" altLang="en-US" dirty="0" smtClean="0"/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475656" y="1772816"/>
            <a:ext cx="6144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ru-RU" sz="2400" b="0" dirty="0"/>
              <a:t>      </a:t>
            </a:r>
            <a:r>
              <a:rPr lang="en-US" sz="2400" b="0" u="sng" dirty="0"/>
              <a:t>Alexey </a:t>
            </a:r>
            <a:r>
              <a:rPr lang="en-US" sz="2400" b="0" u="sng" dirty="0" smtClean="0"/>
              <a:t>Pomerantsev</a:t>
            </a:r>
            <a:r>
              <a:rPr lang="en-US" sz="2400" b="0" dirty="0" smtClean="0"/>
              <a:t>, Oxana Rodionova</a:t>
            </a:r>
            <a:endParaRPr lang="ru-RU" sz="2400" b="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25003" y="4221088"/>
            <a:ext cx="1555751" cy="1668463"/>
            <a:chOff x="2254" y="2064"/>
            <a:chExt cx="980" cy="1051"/>
          </a:xfrm>
        </p:grpSpPr>
        <p:pic>
          <p:nvPicPr>
            <p:cNvPr id="9" name="Picture 5" descr="icpfone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254" y="2064"/>
              <a:ext cx="979" cy="540"/>
            </a:xfrm>
            <a:prstGeom prst="rect">
              <a:avLst/>
            </a:prstGeom>
            <a:noFill/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281" y="2592"/>
              <a:ext cx="95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en-US" sz="1200" b="0" i="1" dirty="0">
                  <a:latin typeface="Arial" pitchFamily="34" charset="0"/>
                  <a:cs typeface="Arial" pitchFamily="34" charset="0"/>
                </a:rPr>
                <a:t>Semenov</a:t>
              </a:r>
            </a:p>
            <a:p>
              <a:pPr algn="ctr">
                <a:buFontTx/>
                <a:buNone/>
              </a:pPr>
              <a:r>
                <a:rPr lang="en-US" sz="1200" b="0" i="1" dirty="0">
                  <a:latin typeface="Arial" pitchFamily="34" charset="0"/>
                  <a:cs typeface="Arial" pitchFamily="34" charset="0"/>
                </a:rPr>
                <a:t>Institute </a:t>
              </a:r>
              <a:br>
                <a:rPr lang="en-US" sz="1200" b="0" i="1" dirty="0">
                  <a:latin typeface="Arial" pitchFamily="34" charset="0"/>
                  <a:cs typeface="Arial" pitchFamily="34" charset="0"/>
                </a:rPr>
              </a:br>
              <a:r>
                <a:rPr lang="en-US" sz="1200" b="0" i="1" dirty="0">
                  <a:latin typeface="Arial" pitchFamily="34" charset="0"/>
                  <a:cs typeface="Arial" pitchFamily="34" charset="0"/>
                </a:rPr>
                <a:t>of Chemical </a:t>
              </a:r>
              <a:br>
                <a:rPr lang="en-US" sz="1200" b="0" i="1" dirty="0">
                  <a:latin typeface="Arial" pitchFamily="34" charset="0"/>
                  <a:cs typeface="Arial" pitchFamily="34" charset="0"/>
                </a:rPr>
              </a:br>
              <a:r>
                <a:rPr lang="en-US" sz="1200" b="0" i="1" dirty="0">
                  <a:latin typeface="Arial" pitchFamily="34" charset="0"/>
                  <a:cs typeface="Arial" pitchFamily="34" charset="0"/>
                </a:rPr>
                <a:t>Physics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3888" y="2396557"/>
            <a:ext cx="4657459" cy="42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85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property of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046488"/>
              </p:ext>
            </p:extLst>
          </p:nvPr>
        </p:nvGraphicFramePr>
        <p:xfrm>
          <a:off x="971600" y="1547574"/>
          <a:ext cx="2304000" cy="3296924"/>
        </p:xfrm>
        <a:graphic>
          <a:graphicData uri="http://schemas.openxmlformats.org/drawingml/2006/table">
            <a:tbl>
              <a:tblPr/>
              <a:tblGrid>
                <a:gridCol w="57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3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3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fi-FI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fi-FI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3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...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4583810"/>
              </p:ext>
            </p:extLst>
          </p:nvPr>
        </p:nvGraphicFramePr>
        <p:xfrm>
          <a:off x="4608004" y="1547574"/>
          <a:ext cx="2304000" cy="3296924"/>
        </p:xfrm>
        <a:graphic>
          <a:graphicData uri="http://schemas.openxmlformats.org/drawingml/2006/table">
            <a:tbl>
              <a:tblPr/>
              <a:tblGrid>
                <a:gridCol w="57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-0.05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0.98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-0.05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-0.03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0.95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fi-FI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-0.02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1.05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-0.02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...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7704" y="92710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</a:t>
            </a:r>
            <a:endParaRPr lang="ru-RU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491" y="873722"/>
            <a:ext cx="771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5303288"/>
            <a:ext cx="2385721" cy="93619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3084900"/>
              </p:ext>
            </p:extLst>
          </p:nvPr>
        </p:nvGraphicFramePr>
        <p:xfrm>
          <a:off x="3419872" y="1548460"/>
          <a:ext cx="576000" cy="3296924"/>
        </p:xfrm>
        <a:graphic>
          <a:graphicData uri="http://schemas.openxmlformats.org/drawingml/2006/table">
            <a:tbl>
              <a:tblPr/>
              <a:tblGrid>
                <a:gridCol w="576000">
                  <a:extLst>
                    <a:ext uri="{9D8B030D-6E8A-4147-A177-3AD203B41FA5}">
                      <a16:colId xmlns:a16="http://schemas.microsoft.com/office/drawing/2014/main" xmlns="" val="3551886508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Σ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3597619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2465768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Σ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9266838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Σ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801089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6917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Σ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1828828"/>
                  </a:ext>
                </a:extLst>
              </a:tr>
              <a:tr h="606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807793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Σ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6602452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528798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Σ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202698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4875406"/>
              </p:ext>
            </p:extLst>
          </p:nvPr>
        </p:nvGraphicFramePr>
        <p:xfrm>
          <a:off x="7096858" y="1536512"/>
          <a:ext cx="576000" cy="3296924"/>
        </p:xfrm>
        <a:graphic>
          <a:graphicData uri="http://schemas.openxmlformats.org/drawingml/2006/table">
            <a:tbl>
              <a:tblPr/>
              <a:tblGrid>
                <a:gridCol w="576000">
                  <a:extLst>
                    <a:ext uri="{9D8B030D-6E8A-4147-A177-3AD203B41FA5}">
                      <a16:colId xmlns:a16="http://schemas.microsoft.com/office/drawing/2014/main" xmlns="" val="3551886508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Σ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3597619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2465768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Σ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9266838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Σ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801089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6917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Σ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1828828"/>
                  </a:ext>
                </a:extLst>
              </a:tr>
              <a:tr h="606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807793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Σ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6602452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528798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Σ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2026980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347864" y="-27384"/>
            <a:ext cx="525094" cy="7001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6682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5390" y="908720"/>
            <a:ext cx="8419098" cy="5361927"/>
            <a:chOff x="545390" y="908720"/>
            <a:chExt cx="8419098" cy="53619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8742" y="908720"/>
              <a:ext cx="5115746" cy="472241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5390" y="2484995"/>
              <a:ext cx="2952328" cy="3785652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0" dirty="0" smtClean="0"/>
                <a:t>All </a:t>
              </a:r>
              <a:r>
                <a:rPr lang="en-US" sz="2000" dirty="0" smtClean="0"/>
                <a:t>Ŷ</a:t>
              </a:r>
              <a:r>
                <a:rPr lang="en-US" sz="2000" b="0" dirty="0" smtClean="0"/>
                <a:t> values are located on the hyperplane, which passes through the basic vectors: 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 smtClean="0"/>
                <a:t>e</a:t>
              </a:r>
              <a:r>
                <a:rPr lang="en-US" sz="2000" b="0" baseline="-25000" dirty="0" smtClean="0"/>
                <a:t>1</a:t>
              </a:r>
              <a:r>
                <a:rPr lang="en-US" sz="2000" b="0" dirty="0" smtClean="0"/>
                <a:t>=(1, 0,...,0)</a:t>
              </a:r>
              <a:r>
                <a:rPr lang="en-US" sz="2000" b="0" baseline="30000" dirty="0" smtClean="0"/>
                <a:t>t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 smtClean="0"/>
                <a:t>e</a:t>
              </a:r>
              <a:r>
                <a:rPr lang="en-US" sz="2000" b="0" baseline="-25000" dirty="0" smtClean="0"/>
                <a:t>2</a:t>
              </a:r>
              <a:r>
                <a:rPr lang="en-US" sz="2000" b="0" dirty="0" smtClean="0"/>
                <a:t>=(0, 1,...,0)</a:t>
              </a:r>
              <a:r>
                <a:rPr lang="en-US" sz="2000" b="0" baseline="30000" dirty="0" smtClean="0"/>
                <a:t>t</a:t>
              </a:r>
              <a:endParaRPr lang="en-US" sz="2000" b="0" dirty="0" smtClean="0"/>
            </a:p>
            <a:p>
              <a:pPr algn="ctr">
                <a:lnSpc>
                  <a:spcPct val="150000"/>
                </a:lnSpc>
              </a:pPr>
              <a:r>
                <a:rPr lang="en-US" sz="2000" b="0" dirty="0" smtClean="0"/>
                <a:t>.....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 err="1" smtClean="0"/>
                <a:t>e</a:t>
              </a:r>
              <a:r>
                <a:rPr lang="en-US" sz="2000" b="0" i="1" baseline="-25000" dirty="0" err="1" smtClean="0"/>
                <a:t>K</a:t>
              </a:r>
              <a:r>
                <a:rPr lang="en-US" sz="2000" b="0" dirty="0" smtClean="0"/>
                <a:t>=(0, 0,...,1)</a:t>
              </a:r>
              <a:r>
                <a:rPr lang="en-US" sz="2000" b="0" baseline="30000" dirty="0" smtClean="0"/>
                <a:t>t</a:t>
              </a:r>
              <a:endParaRPr lang="en-US" sz="2000" b="0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of 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830" y="946448"/>
            <a:ext cx="4323658" cy="41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657" y="1407094"/>
            <a:ext cx="3313794" cy="76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771800" y="-27384"/>
            <a:ext cx="525094" cy="7001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43800" cy="510909"/>
          </a:xfrm>
        </p:spPr>
        <p:txBody>
          <a:bodyPr/>
          <a:lstStyle/>
          <a:p>
            <a:r>
              <a:rPr lang="en-US" dirty="0" err="1" smtClean="0"/>
              <a:t>Superscores</a:t>
            </a:r>
            <a:r>
              <a:rPr lang="en-US" dirty="0" smtClean="0"/>
              <a:t>: PCA on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47664" y="162880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Class centers</a:t>
            </a:r>
            <a:endParaRPr lang="ru-RU" sz="2000" b="0" dirty="0"/>
          </a:p>
        </p:txBody>
      </p:sp>
      <p:sp>
        <p:nvSpPr>
          <p:cNvPr id="17" name="AutoShape 169"/>
          <p:cNvSpPr>
            <a:spLocks noChangeArrowheads="1"/>
          </p:cNvSpPr>
          <p:nvPr/>
        </p:nvSpPr>
        <p:spPr bwMode="auto">
          <a:xfrm>
            <a:off x="1835696" y="2996952"/>
            <a:ext cx="1008112" cy="864096"/>
          </a:xfrm>
          <a:prstGeom prst="rightArrow">
            <a:avLst>
              <a:gd name="adj1" fmla="val 50000"/>
              <a:gd name="adj2" fmla="val 25000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PCA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259632" y="2492896"/>
          <a:ext cx="408045" cy="200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144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11560" y="764704"/>
            <a:ext cx="3289275" cy="87648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259632" y="198884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</a:t>
            </a:r>
            <a:r>
              <a:rPr lang="en-US" sz="2000" b="0" i="1" baseline="-25000" dirty="0" smtClean="0"/>
              <a:t>l</a:t>
            </a:r>
            <a:r>
              <a:rPr lang="en-US" sz="2000" b="0" dirty="0" smtClean="0"/>
              <a:t> </a:t>
            </a:r>
            <a:endParaRPr lang="ru-RU" sz="2000" b="0" i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03848" y="220486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</a:t>
            </a:r>
            <a:r>
              <a:rPr lang="en-US" sz="2000" b="0" i="1" baseline="-25000" dirty="0" smtClean="0"/>
              <a:t>k</a:t>
            </a:r>
            <a:r>
              <a:rPr lang="en-US" sz="2000" b="0" dirty="0" smtClean="0"/>
              <a:t> </a:t>
            </a:r>
            <a:endParaRPr lang="ru-RU" sz="2000" b="0" i="1" baseline="-25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059832" y="2708920"/>
          <a:ext cx="696077" cy="160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1444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800" b="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l,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ru-RU" sz="18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800" b="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l,K-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056068" cy="86229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696"/>
            <a:ext cx="4333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2663788" y="5157192"/>
            <a:ext cx="3816424" cy="133882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0" dirty="0" smtClean="0"/>
              <a:t>Known centers of classes: </a:t>
            </a:r>
            <a:r>
              <a:rPr lang="en-US" sz="1800" dirty="0" smtClean="0"/>
              <a:t>c</a:t>
            </a:r>
            <a:r>
              <a:rPr lang="en-US" sz="1800" b="0" i="1" baseline="-25000" dirty="0" smtClean="0"/>
              <a:t>k</a:t>
            </a:r>
          </a:p>
          <a:p>
            <a:pPr>
              <a:lnSpc>
                <a:spcPct val="150000"/>
              </a:lnSpc>
            </a:pPr>
            <a:r>
              <a:rPr lang="en-US" sz="1800" b="0" dirty="0" smtClean="0"/>
              <a:t>Generic Mahalanobis metrics </a:t>
            </a:r>
            <a:r>
              <a:rPr lang="en-US" sz="1800" dirty="0" err="1" smtClean="0"/>
              <a:t>t</a:t>
            </a:r>
            <a:r>
              <a:rPr lang="en-US" sz="1800" b="0" baseline="30000" dirty="0" err="1" smtClean="0"/>
              <a:t>t</a:t>
            </a:r>
            <a:r>
              <a:rPr lang="el-GR" sz="1800" dirty="0" smtClean="0"/>
              <a:t>Λ</a:t>
            </a:r>
            <a:r>
              <a:rPr lang="en-US" sz="1800" b="0" baseline="30000" dirty="0" smtClean="0"/>
              <a:t>-1</a:t>
            </a:r>
            <a:r>
              <a:rPr lang="en-US" sz="1800" dirty="0" smtClean="0"/>
              <a:t>t</a:t>
            </a:r>
            <a:endParaRPr lang="en-US" sz="1800" b="0" baseline="30000" dirty="0" smtClean="0"/>
          </a:p>
          <a:p>
            <a:pPr>
              <a:lnSpc>
                <a:spcPct val="150000"/>
              </a:lnSpc>
            </a:pPr>
            <a:r>
              <a:rPr lang="en-US" sz="1800" b="0" dirty="0" err="1" smtClean="0"/>
              <a:t>Orthogonality</a:t>
            </a:r>
            <a:r>
              <a:rPr lang="en-US" sz="1800" b="0" dirty="0" smtClean="0"/>
              <a:t>  </a:t>
            </a:r>
            <a:r>
              <a:rPr lang="el-GR" sz="1800" dirty="0" smtClean="0"/>
              <a:t>Λ</a:t>
            </a:r>
            <a:r>
              <a:rPr lang="en-US" sz="1800" dirty="0" smtClean="0"/>
              <a:t>=</a:t>
            </a:r>
            <a:r>
              <a:rPr lang="en-US" sz="1800" dirty="0" err="1" smtClean="0"/>
              <a:t>T</a:t>
            </a:r>
            <a:r>
              <a:rPr lang="en-US" sz="1800" b="0" baseline="30000" dirty="0" err="1" smtClean="0"/>
              <a:t>t</a:t>
            </a:r>
            <a:r>
              <a:rPr lang="en-US" sz="1800" dirty="0" err="1" smtClean="0"/>
              <a:t>T</a:t>
            </a:r>
            <a:endParaRPr lang="en-US" sz="1800" b="0" dirty="0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27984" y="-27384"/>
            <a:ext cx="525094" cy="7001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380312" y="116691"/>
            <a:ext cx="1368088" cy="4956186"/>
            <a:chOff x="7380312" y="116691"/>
            <a:chExt cx="1368088" cy="4956186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836712"/>
              <a:ext cx="576000" cy="1715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16691"/>
              <a:ext cx="580112" cy="172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56992"/>
              <a:ext cx="576000" cy="1715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78866" y="692696"/>
            <a:ext cx="677310" cy="168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506413"/>
          </a:xfrm>
        </p:spPr>
        <p:txBody>
          <a:bodyPr/>
          <a:lstStyle/>
          <a:p>
            <a:r>
              <a:rPr lang="en-US" dirty="0" smtClean="0"/>
              <a:t>PLS-DA route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1526341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81290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94663" y="908720"/>
            <a:ext cx="817297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80432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nut 11"/>
          <p:cNvSpPr/>
          <p:nvPr/>
        </p:nvSpPr>
        <p:spPr bwMode="auto">
          <a:xfrm>
            <a:off x="6012160" y="1340768"/>
            <a:ext cx="2088000" cy="2088000"/>
          </a:xfrm>
          <a:prstGeom prst="donut">
            <a:avLst/>
          </a:prstGeom>
          <a:solidFill>
            <a:srgbClr val="777777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-108520" y="2204864"/>
            <a:ext cx="6192688" cy="504056"/>
          </a:xfrm>
          <a:prstGeom prst="rect">
            <a:avLst/>
          </a:prstGeom>
          <a:solidFill>
            <a:srgbClr val="777777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-108520" y="2420888"/>
            <a:ext cx="6084168" cy="36004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7740352" y="2204864"/>
            <a:ext cx="1512168" cy="504056"/>
          </a:xfrm>
          <a:prstGeom prst="rect">
            <a:avLst/>
          </a:prstGeom>
          <a:solidFill>
            <a:srgbClr val="777777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8100392" y="2420888"/>
            <a:ext cx="1043608" cy="0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 rot="5400000">
            <a:off x="5580112" y="-27384"/>
            <a:ext cx="2952328" cy="504056"/>
          </a:xfrm>
          <a:prstGeom prst="rect">
            <a:avLst/>
          </a:prstGeom>
          <a:solidFill>
            <a:srgbClr val="777777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5148276" y="4868948"/>
            <a:ext cx="3816000" cy="504056"/>
          </a:xfrm>
          <a:prstGeom prst="rect">
            <a:avLst/>
          </a:prstGeom>
          <a:solidFill>
            <a:srgbClr val="777777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056000" y="-1323528"/>
            <a:ext cx="0" cy="2736168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7056000" y="3429000"/>
            <a:ext cx="0" cy="3492000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6264000" y="1583768"/>
            <a:ext cx="1584000" cy="15840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544" y="4581128"/>
            <a:ext cx="5688632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PLS-DA is not a classifier. It serves as a feature extractor from high-dimensional X space into low-dimensional Y space.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Similar to PCA.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WSC-11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9207592"/>
              </p:ext>
            </p:extLst>
          </p:nvPr>
        </p:nvGraphicFramePr>
        <p:xfrm>
          <a:off x="231432" y="980728"/>
          <a:ext cx="8681135" cy="5311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592">
                  <a:extLst>
                    <a:ext uri="{9D8B030D-6E8A-4147-A177-3AD203B41FA5}">
                      <a16:colId xmlns:a16="http://schemas.microsoft.com/office/drawing/2014/main" xmlns="" val="2820165543"/>
                    </a:ext>
                  </a:extLst>
                </a:gridCol>
                <a:gridCol w="1931573">
                  <a:extLst>
                    <a:ext uri="{9D8B030D-6E8A-4147-A177-3AD203B41FA5}">
                      <a16:colId xmlns:a16="http://schemas.microsoft.com/office/drawing/2014/main" xmlns="" val="3262259230"/>
                    </a:ext>
                  </a:extLst>
                </a:gridCol>
                <a:gridCol w="2005274">
                  <a:extLst>
                    <a:ext uri="{9D8B030D-6E8A-4147-A177-3AD203B41FA5}">
                      <a16:colId xmlns:a16="http://schemas.microsoft.com/office/drawing/2014/main" xmlns="" val="3448767460"/>
                    </a:ext>
                  </a:extLst>
                </a:gridCol>
                <a:gridCol w="3513696">
                  <a:extLst>
                    <a:ext uri="{9D8B030D-6E8A-4147-A177-3AD203B41FA5}">
                      <a16:colId xmlns:a16="http://schemas.microsoft.com/office/drawing/2014/main" xmlns="" val="3794628693"/>
                    </a:ext>
                  </a:extLst>
                </a:gridCol>
              </a:tblGrid>
              <a:tr h="4120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52655652"/>
                  </a:ext>
                </a:extLst>
              </a:tr>
              <a:tr h="131319">
                <a:tc gridSpan="4"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8654164"/>
                  </a:ext>
                </a:extLst>
              </a:tr>
              <a:tr h="41201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Juices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Concentrations 15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20+7+11=38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8443166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Fidelis, M., </a:t>
                      </a:r>
                      <a:r>
                        <a:rPr lang="en-U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Authentication of juices from antioxidant and chemical perspectives: A feasibility quality control study using chemometrics, </a:t>
                      </a:r>
                      <a:r>
                        <a:rPr lang="en-U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Control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,796-805 (2017)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7462930"/>
                  </a:ext>
                </a:extLst>
              </a:tr>
              <a:tr h="237050">
                <a:tc gridSpan="4"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3818061"/>
                  </a:ext>
                </a:extLst>
              </a:tr>
              <a:tr h="41201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Olives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 spectra 1250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111+72+50=233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706087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Oliveri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P. </a:t>
                      </a:r>
                      <a:r>
                        <a:rPr lang="en-U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Partial least squares density modeling (PLS-DM) – A new class-modeling strategy applied to the authentication of olives in brine by near-infrared spectroscopy, </a:t>
                      </a:r>
                      <a:r>
                        <a:rPr lang="en-U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Anal. </a:t>
                      </a:r>
                      <a:r>
                        <a:rPr lang="en-US" sz="16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</a:t>
                      </a:r>
                      <a:r>
                        <a:rPr lang="en-U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851,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30–36 (2014)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5163504"/>
                  </a:ext>
                </a:extLst>
              </a:tr>
              <a:tr h="261279">
                <a:tc gridSpan="4"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49039"/>
                  </a:ext>
                </a:extLst>
              </a:tr>
              <a:tr h="41201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Drugs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 spectra 890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30+ 50+70+50+30+50+100=380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926931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Rodionova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O.Ye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Quantitative risk assessment in classification of drugs with identical API content, </a:t>
                      </a:r>
                      <a:r>
                        <a:rPr lang="en-US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J. Pharm. Biomed. Anal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186-192 (2014)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8712975"/>
                  </a:ext>
                </a:extLst>
              </a:tr>
            </a:tbl>
          </a:graphicData>
        </a:graphic>
      </p:graphicFrame>
      <p:pic>
        <p:nvPicPr>
          <p:cNvPr id="10" name="Picture 5" descr="Image result for Juice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9689" y="2034613"/>
            <a:ext cx="1245967" cy="92490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6580" y="3679598"/>
            <a:ext cx="1239076" cy="941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1520" y="5330362"/>
            <a:ext cx="1196992" cy="9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6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PLS-DA: Juices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9471" y="2060848"/>
            <a:ext cx="3680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0" i="1" baseline="-25000" dirty="0" err="1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0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1219" y="2906661"/>
            <a:ext cx="1513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min (</a:t>
            </a:r>
            <a:r>
              <a:rPr lang="en-US" sz="2800" b="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0" i="1" baseline="-25000" dirty="0" err="1" smtClean="0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4853" y="816678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LDA</a:t>
            </a:r>
            <a:endParaRPr lang="ru-RU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5755" y="1541625"/>
            <a:ext cx="4676037" cy="4682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753" y="1544837"/>
            <a:ext cx="4676037" cy="46821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2853" y="1124454"/>
            <a:ext cx="1188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baseline="30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8031" y="4060564"/>
            <a:ext cx="3594457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All hyperplanes intersect at a one point.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PLS-DA: Juices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14853" y="816678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Q</a:t>
            </a:r>
            <a:r>
              <a:rPr lang="en-US" sz="4000" dirty="0" smtClean="0"/>
              <a:t>DA</a:t>
            </a:r>
            <a:endParaRPr lang="ru-RU" sz="4000" dirty="0"/>
          </a:p>
        </p:txBody>
      </p:sp>
      <p:sp>
        <p:nvSpPr>
          <p:cNvPr id="13" name="Rectangle 12"/>
          <p:cNvSpPr/>
          <p:nvPr/>
        </p:nvSpPr>
        <p:spPr>
          <a:xfrm>
            <a:off x="656331" y="3293028"/>
            <a:ext cx="25218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b="0" i="1" baseline="-25000" dirty="0" err="1" smtClean="0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2600" b="0" dirty="0" smtClean="0">
                <a:latin typeface="Times New Roman" pitchFamily="18" charset="0"/>
                <a:cs typeface="Times New Roman" pitchFamily="18" charset="0"/>
              </a:rPr>
              <a:t>&lt;χ</a:t>
            </a:r>
            <a:r>
              <a:rPr lang="en-US" sz="2600" b="0" baseline="30000" dirty="0" smtClean="0">
                <a:latin typeface="Times New Roman" pitchFamily="18" charset="0"/>
                <a:cs typeface="Times New Roman" pitchFamily="18" charset="0"/>
              </a:rPr>
              <a:t>–2</a:t>
            </a:r>
            <a:r>
              <a:rPr lang="en-US" sz="2600" b="0" dirty="0" smtClean="0">
                <a:latin typeface="Times New Roman" pitchFamily="18" charset="0"/>
                <a:cs typeface="Times New Roman" pitchFamily="18" charset="0"/>
              </a:rPr>
              <a:t>(1–α, </a:t>
            </a:r>
            <a:r>
              <a:rPr lang="en-US" sz="2600" b="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b="0" dirty="0" smtClean="0">
                <a:latin typeface="Times New Roman" pitchFamily="18" charset="0"/>
                <a:cs typeface="Times New Roman" pitchFamily="18" charset="0"/>
              </a:rPr>
              <a:t>–1)</a:t>
            </a:r>
            <a:endParaRPr lang="ru-RU" sz="2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328465"/>
            <a:ext cx="400719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4000" y="1548000"/>
            <a:ext cx="4694327" cy="4682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4000" y="1548000"/>
            <a:ext cx="4682134" cy="468213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2" y="4239815"/>
            <a:ext cx="3594457" cy="175432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Soft classification: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 sample can be attributed to several classes, or not classified </a:t>
            </a:r>
            <a:endParaRPr lang="ru-RU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1002" y="2512411"/>
            <a:ext cx="3521954" cy="5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6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 and aliens: Drugs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WSC-11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857209"/>
            <a:ext cx="2121093" cy="70788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A5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A7</a:t>
            </a:r>
          </a:p>
          <a:p>
            <a:r>
              <a:rPr lang="en-US" sz="2000" dirty="0" smtClean="0"/>
              <a:t>training classes</a:t>
            </a:r>
            <a:endParaRPr lang="ru-RU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32039" y="5288274"/>
            <a:ext cx="3830883" cy="52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2000" y="720000"/>
            <a:ext cx="4322439" cy="432853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92000" y="720000"/>
            <a:ext cx="6180548" cy="4322439"/>
            <a:chOff x="2592000" y="720000"/>
            <a:chExt cx="6180548" cy="4322439"/>
          </a:xfrm>
        </p:grpSpPr>
        <p:sp>
          <p:nvSpPr>
            <p:cNvPr id="13" name="TextBox 12"/>
            <p:cNvSpPr txBox="1"/>
            <p:nvPr/>
          </p:nvSpPr>
          <p:spPr>
            <a:xfrm>
              <a:off x="7092280" y="1844824"/>
              <a:ext cx="1680268" cy="707886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FF"/>
                  </a:solidFill>
                </a:rPr>
                <a:t>A4</a:t>
              </a:r>
              <a:r>
                <a:rPr lang="en-US" sz="2000" dirty="0" smtClean="0"/>
                <a:t>,  </a:t>
              </a:r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</a:rPr>
                <a:t>A6</a:t>
              </a:r>
            </a:p>
            <a:p>
              <a:pPr algn="ctr"/>
              <a:r>
                <a:rPr lang="en-US" sz="2000" dirty="0" smtClean="0"/>
                <a:t>new classes</a:t>
              </a:r>
              <a:endParaRPr lang="ru-RU" sz="20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2000" y="720000"/>
              <a:ext cx="4322439" cy="432243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16680" y="720000"/>
            <a:ext cx="6497759" cy="5216597"/>
            <a:chOff x="416680" y="720000"/>
            <a:chExt cx="6497759" cy="52165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2000" y="720000"/>
              <a:ext cx="4322439" cy="4328535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043608" y="2565095"/>
              <a:ext cx="3096344" cy="1994547"/>
              <a:chOff x="1043608" y="2924944"/>
              <a:chExt cx="2880320" cy="1634698"/>
            </a:xfrm>
          </p:grpSpPr>
          <p:cxnSp>
            <p:nvCxnSpPr>
              <p:cNvPr id="9" name="Straight Arrow Connector 8"/>
              <p:cNvCxnSpPr>
                <a:endCxn id="14" idx="3"/>
              </p:cNvCxnSpPr>
              <p:nvPr/>
            </p:nvCxnSpPr>
            <p:spPr bwMode="auto">
              <a:xfrm flipH="1">
                <a:off x="1856651" y="2924944"/>
                <a:ext cx="2067277" cy="1465421"/>
              </a:xfrm>
              <a:prstGeom prst="straightConnector1">
                <a:avLst/>
              </a:prstGeom>
              <a:solidFill>
                <a:schemeClr val="tx2"/>
              </a:solidFill>
              <a:ln w="22225" cap="flat" cmpd="sng" algn="ctr">
                <a:solidFill>
                  <a:srgbClr val="FF3300"/>
                </a:solidFill>
                <a:prstDash val="solid"/>
                <a:round/>
                <a:headEnd type="stealth" w="med" len="med"/>
                <a:tailEnd type="none" w="lg" len="lg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1043608" y="4221088"/>
                <a:ext cx="8130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outlier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680" y="5101421"/>
              <a:ext cx="3386094" cy="835176"/>
            </a:xfrm>
            <a:prstGeom prst="rect">
              <a:avLst/>
            </a:prstGeom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32040" y="5813481"/>
            <a:ext cx="3830883" cy="49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59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matrix: Juices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196752"/>
            <a:ext cx="33051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708920"/>
            <a:ext cx="809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000" y="3996016"/>
            <a:ext cx="33051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259632" y="807095"/>
            <a:ext cx="88678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Hard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75656" y="3573016"/>
            <a:ext cx="7825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Soft</a:t>
            </a:r>
            <a:endParaRPr lang="ru-R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6096" y="620688"/>
            <a:ext cx="2876253" cy="28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2349" y="3680470"/>
            <a:ext cx="288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6392"/>
            <a:ext cx="8280920" cy="510909"/>
          </a:xfrm>
        </p:spPr>
        <p:txBody>
          <a:bodyPr/>
          <a:lstStyle/>
          <a:p>
            <a:r>
              <a:rPr lang="en-US" dirty="0" smtClean="0"/>
              <a:t>Figures of Merit: True Positive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0757"/>
          <a:stretch>
            <a:fillRect/>
          </a:stretch>
        </p:blipFill>
        <p:spPr bwMode="auto">
          <a:xfrm>
            <a:off x="2627784" y="692696"/>
            <a:ext cx="261912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90567" y="1125860"/>
            <a:ext cx="809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1560" y="3645024"/>
          <a:ext cx="4572200" cy="2376000"/>
        </p:xfrm>
        <a:graphic>
          <a:graphicData uri="http://schemas.openxmlformats.org/drawingml/2006/table">
            <a:tbl>
              <a:tblPr/>
              <a:tblGrid>
                <a:gridCol w="16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True Positive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False Positive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Sensitivity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CSNS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Specificity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CSPS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Efficiency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CEFF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419872" y="1700808"/>
            <a:ext cx="1800136" cy="2772264"/>
            <a:chOff x="3419872" y="1700808"/>
            <a:chExt cx="1800136" cy="2772264"/>
          </a:xfrm>
        </p:grpSpPr>
        <p:grpSp>
          <p:nvGrpSpPr>
            <p:cNvPr id="16" name="Group 15"/>
            <p:cNvGrpSpPr/>
            <p:nvPr/>
          </p:nvGrpSpPr>
          <p:grpSpPr>
            <a:xfrm>
              <a:off x="3491880" y="1700808"/>
              <a:ext cx="1728128" cy="1224136"/>
              <a:chOff x="3491880" y="1700808"/>
              <a:chExt cx="1728128" cy="1224136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3491880" y="1700808"/>
                <a:ext cx="576000" cy="396000"/>
              </a:xfrm>
              <a:prstGeom prst="rect">
                <a:avLst/>
              </a:prstGeom>
              <a:solidFill>
                <a:srgbClr val="FF3300">
                  <a:alpha val="20000"/>
                </a:srgb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4068000" y="2096896"/>
                <a:ext cx="576000" cy="3960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644008" y="2492896"/>
                <a:ext cx="576000" cy="43204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19872" y="4077072"/>
              <a:ext cx="1728128" cy="396000"/>
              <a:chOff x="7020272" y="2420888"/>
              <a:chExt cx="1728128" cy="396000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7020272" y="2420888"/>
                <a:ext cx="576000" cy="39600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7596392" y="2420888"/>
                <a:ext cx="576000" cy="39600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8172400" y="2420888"/>
                <a:ext cx="576000" cy="39600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4777" t="-16285" r="-4777"/>
          <a:stretch>
            <a:fillRect/>
          </a:stretch>
        </p:blipFill>
        <p:spPr bwMode="auto">
          <a:xfrm>
            <a:off x="5940152" y="4077072"/>
            <a:ext cx="1321002" cy="41130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by Scopus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7004" y="1628800"/>
            <a:ext cx="5809992" cy="4291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6392"/>
            <a:ext cx="7543800" cy="510909"/>
          </a:xfrm>
        </p:spPr>
        <p:txBody>
          <a:bodyPr/>
          <a:lstStyle/>
          <a:p>
            <a:r>
              <a:rPr lang="en-US" dirty="0" smtClean="0"/>
              <a:t>Figures of Merit: False Positive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0757"/>
          <a:stretch>
            <a:fillRect/>
          </a:stretch>
        </p:blipFill>
        <p:spPr bwMode="auto">
          <a:xfrm>
            <a:off x="2627784" y="692696"/>
            <a:ext cx="261912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90567" y="1125860"/>
            <a:ext cx="809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1560" y="3645024"/>
          <a:ext cx="4572200" cy="2376000"/>
        </p:xfrm>
        <a:graphic>
          <a:graphicData uri="http://schemas.openxmlformats.org/drawingml/2006/table">
            <a:tbl>
              <a:tblPr/>
              <a:tblGrid>
                <a:gridCol w="16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True Positive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False Positive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Sensitivity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CSNS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Specificity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CSPS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Efficiency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CEFF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3" name="Group 43"/>
          <p:cNvGrpSpPr/>
          <p:nvPr/>
        </p:nvGrpSpPr>
        <p:grpSpPr>
          <a:xfrm>
            <a:off x="3419872" y="1700808"/>
            <a:ext cx="1800200" cy="3168352"/>
            <a:chOff x="3419872" y="1700808"/>
            <a:chExt cx="1800200" cy="3168352"/>
          </a:xfrm>
        </p:grpSpPr>
        <p:grpSp>
          <p:nvGrpSpPr>
            <p:cNvPr id="14" name="Group 29"/>
            <p:cNvGrpSpPr/>
            <p:nvPr/>
          </p:nvGrpSpPr>
          <p:grpSpPr>
            <a:xfrm>
              <a:off x="3419872" y="4473160"/>
              <a:ext cx="1728128" cy="396000"/>
              <a:chOff x="7020272" y="2420888"/>
              <a:chExt cx="1728128" cy="396000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7020272" y="2420888"/>
                <a:ext cx="576000" cy="39600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7596392" y="2420888"/>
                <a:ext cx="576000" cy="39600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8172400" y="2420888"/>
                <a:ext cx="576000" cy="39600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42"/>
            <p:cNvGrpSpPr/>
            <p:nvPr/>
          </p:nvGrpSpPr>
          <p:grpSpPr>
            <a:xfrm>
              <a:off x="3491880" y="1700808"/>
              <a:ext cx="1728192" cy="1224136"/>
              <a:chOff x="3491880" y="1700808"/>
              <a:chExt cx="1728192" cy="1224136"/>
            </a:xfrm>
            <a:solidFill>
              <a:srgbClr val="FF0000">
                <a:alpha val="12000"/>
              </a:srgbClr>
            </a:solidFill>
          </p:grpSpPr>
          <p:sp>
            <p:nvSpPr>
              <p:cNvPr id="35" name="Rectangle 34"/>
              <p:cNvSpPr/>
              <p:nvPr/>
            </p:nvSpPr>
            <p:spPr bwMode="auto">
              <a:xfrm>
                <a:off x="3491880" y="2096896"/>
                <a:ext cx="576000" cy="396000"/>
              </a:xfrm>
              <a:prstGeom prst="rect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491880" y="2492896"/>
                <a:ext cx="576000" cy="432048"/>
              </a:xfrm>
              <a:prstGeom prst="rect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4068008" y="1700808"/>
                <a:ext cx="576000" cy="396000"/>
              </a:xfrm>
              <a:prstGeom prst="rect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4068008" y="2492896"/>
                <a:ext cx="576000" cy="432048"/>
              </a:xfrm>
              <a:prstGeom prst="rect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4644072" y="1700808"/>
                <a:ext cx="576000" cy="396000"/>
              </a:xfrm>
              <a:prstGeom prst="rect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644072" y="2096896"/>
                <a:ext cx="576000" cy="396000"/>
              </a:xfrm>
              <a:prstGeom prst="rect">
                <a:avLst/>
              </a:prstGeom>
              <a:grp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937" t="7874" r="-3937" b="-7874"/>
          <a:stretch>
            <a:fillRect/>
          </a:stretch>
        </p:blipFill>
        <p:spPr bwMode="auto">
          <a:xfrm>
            <a:off x="5724128" y="4365104"/>
            <a:ext cx="1578240" cy="7315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6392"/>
            <a:ext cx="7543800" cy="510909"/>
          </a:xfrm>
        </p:spPr>
        <p:txBody>
          <a:bodyPr/>
          <a:lstStyle/>
          <a:p>
            <a:r>
              <a:rPr lang="en-US" dirty="0" smtClean="0"/>
              <a:t>Figures of Merit: Class Sensitivity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0757"/>
          <a:stretch>
            <a:fillRect/>
          </a:stretch>
        </p:blipFill>
        <p:spPr bwMode="auto">
          <a:xfrm>
            <a:off x="2627784" y="692696"/>
            <a:ext cx="261912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90567" y="1125860"/>
            <a:ext cx="809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1560" y="3645024"/>
          <a:ext cx="4572200" cy="2376000"/>
        </p:xfrm>
        <a:graphic>
          <a:graphicData uri="http://schemas.openxmlformats.org/drawingml/2006/table">
            <a:tbl>
              <a:tblPr/>
              <a:tblGrid>
                <a:gridCol w="16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True Positive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False Positive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Sensitivity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CSNS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Specificity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CSPS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Efficiency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CEFF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6" name="Group 52"/>
          <p:cNvGrpSpPr/>
          <p:nvPr/>
        </p:nvGrpSpPr>
        <p:grpSpPr>
          <a:xfrm>
            <a:off x="3419872" y="1664848"/>
            <a:ext cx="2736240" cy="3600312"/>
            <a:chOff x="3419872" y="1664848"/>
            <a:chExt cx="2736240" cy="3600312"/>
          </a:xfrm>
        </p:grpSpPr>
        <p:grpSp>
          <p:nvGrpSpPr>
            <p:cNvPr id="20" name="Group 44"/>
            <p:cNvGrpSpPr/>
            <p:nvPr/>
          </p:nvGrpSpPr>
          <p:grpSpPr>
            <a:xfrm>
              <a:off x="3419936" y="4869160"/>
              <a:ext cx="1728128" cy="396000"/>
              <a:chOff x="7020272" y="2420888"/>
              <a:chExt cx="1728128" cy="396000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7020272" y="2420888"/>
                <a:ext cx="576000" cy="39600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7596392" y="2420888"/>
                <a:ext cx="576000" cy="39600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8172400" y="2420888"/>
                <a:ext cx="576000" cy="39600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Group 51"/>
            <p:cNvGrpSpPr/>
            <p:nvPr/>
          </p:nvGrpSpPr>
          <p:grpSpPr>
            <a:xfrm>
              <a:off x="3419872" y="1664848"/>
              <a:ext cx="2736240" cy="2808224"/>
              <a:chOff x="3419872" y="1664848"/>
              <a:chExt cx="2736240" cy="280822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419872" y="4077072"/>
                <a:ext cx="1728128" cy="396000"/>
                <a:chOff x="7020272" y="2420888"/>
                <a:chExt cx="1728128" cy="396000"/>
              </a:xfrm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7020272" y="2420888"/>
                  <a:ext cx="576000" cy="396000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7596392" y="2420888"/>
                  <a:ext cx="576000" cy="396000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8172400" y="2420888"/>
                  <a:ext cx="576000" cy="396000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" name="Group 50"/>
              <p:cNvGrpSpPr/>
              <p:nvPr/>
            </p:nvGrpSpPr>
            <p:grpSpPr>
              <a:xfrm>
                <a:off x="5580112" y="1664848"/>
                <a:ext cx="576000" cy="1260096"/>
                <a:chOff x="5580112" y="1664848"/>
                <a:chExt cx="576000" cy="1260096"/>
              </a:xfrm>
            </p:grpSpPr>
            <p:sp>
              <p:nvSpPr>
                <p:cNvPr id="37" name="Rectangle 36"/>
                <p:cNvSpPr/>
                <p:nvPr/>
              </p:nvSpPr>
              <p:spPr bwMode="auto">
                <a:xfrm>
                  <a:off x="5580112" y="1664848"/>
                  <a:ext cx="576000" cy="468008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5580112" y="2096896"/>
                  <a:ext cx="576000" cy="396000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5580112" y="2492896"/>
                  <a:ext cx="576000" cy="432048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4797152"/>
            <a:ext cx="2043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6392"/>
            <a:ext cx="7543800" cy="510909"/>
          </a:xfrm>
        </p:spPr>
        <p:txBody>
          <a:bodyPr/>
          <a:lstStyle/>
          <a:p>
            <a:r>
              <a:rPr lang="en-US" dirty="0" smtClean="0"/>
              <a:t>Figures of Merit: Class Specificity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0757"/>
          <a:stretch>
            <a:fillRect/>
          </a:stretch>
        </p:blipFill>
        <p:spPr bwMode="auto">
          <a:xfrm>
            <a:off x="2627784" y="692696"/>
            <a:ext cx="261912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90567" y="1125860"/>
            <a:ext cx="809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1560" y="3645024"/>
          <a:ext cx="4572200" cy="2376000"/>
        </p:xfrm>
        <a:graphic>
          <a:graphicData uri="http://schemas.openxmlformats.org/drawingml/2006/table">
            <a:tbl>
              <a:tblPr/>
              <a:tblGrid>
                <a:gridCol w="16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True Positive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False Positive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Sensitivity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CSNS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Specificity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CSPS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Efficiency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CEFF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30" name="Group 82"/>
          <p:cNvGrpSpPr/>
          <p:nvPr/>
        </p:nvGrpSpPr>
        <p:grpSpPr>
          <a:xfrm>
            <a:off x="3419872" y="1664848"/>
            <a:ext cx="2736176" cy="3996400"/>
            <a:chOff x="3419936" y="1664848"/>
            <a:chExt cx="2736176" cy="399640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3419936" y="5265248"/>
              <a:ext cx="576000" cy="396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4" name="Group 80"/>
            <p:cNvGrpSpPr/>
            <p:nvPr/>
          </p:nvGrpSpPr>
          <p:grpSpPr>
            <a:xfrm>
              <a:off x="4068008" y="1664848"/>
              <a:ext cx="2088104" cy="1260096"/>
              <a:chOff x="4068008" y="1664848"/>
              <a:chExt cx="2088104" cy="1260096"/>
            </a:xfrm>
          </p:grpSpPr>
          <p:grpSp>
            <p:nvGrpSpPr>
              <p:cNvPr id="36" name="Group 75"/>
              <p:cNvGrpSpPr/>
              <p:nvPr/>
            </p:nvGrpSpPr>
            <p:grpSpPr>
              <a:xfrm>
                <a:off x="4068008" y="1664848"/>
                <a:ext cx="1152064" cy="396000"/>
                <a:chOff x="1403712" y="1052736"/>
                <a:chExt cx="1152064" cy="396000"/>
              </a:xfrm>
            </p:grpSpPr>
            <p:sp>
              <p:nvSpPr>
                <p:cNvPr id="67" name="Rectangle 66"/>
                <p:cNvSpPr/>
                <p:nvPr/>
              </p:nvSpPr>
              <p:spPr bwMode="auto">
                <a:xfrm>
                  <a:off x="1403712" y="1052736"/>
                  <a:ext cx="576000" cy="396000"/>
                </a:xfrm>
                <a:prstGeom prst="rect">
                  <a:avLst/>
                </a:prstGeom>
                <a:solidFill>
                  <a:srgbClr val="FF0000">
                    <a:alpha val="12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1979776" y="1052736"/>
                  <a:ext cx="576000" cy="396000"/>
                </a:xfrm>
                <a:prstGeom prst="rect">
                  <a:avLst/>
                </a:prstGeom>
                <a:solidFill>
                  <a:srgbClr val="FF0000">
                    <a:alpha val="12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3" name="Group 79"/>
              <p:cNvGrpSpPr/>
              <p:nvPr/>
            </p:nvGrpSpPr>
            <p:grpSpPr>
              <a:xfrm>
                <a:off x="5580112" y="2132856"/>
                <a:ext cx="576000" cy="792088"/>
                <a:chOff x="7164288" y="1916832"/>
                <a:chExt cx="576000" cy="792088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7164288" y="1916832"/>
                  <a:ext cx="576000" cy="396000"/>
                </a:xfrm>
                <a:prstGeom prst="rect">
                  <a:avLst/>
                </a:prstGeom>
                <a:solidFill>
                  <a:srgbClr val="FF0000">
                    <a:alpha val="12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7164288" y="2312920"/>
                  <a:ext cx="576000" cy="396000"/>
                </a:xfrm>
                <a:prstGeom prst="rect">
                  <a:avLst/>
                </a:prstGeom>
                <a:solidFill>
                  <a:srgbClr val="FF0000">
                    <a:alpha val="12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086" t="-7796" r="-2086" b="-7796"/>
          <a:stretch>
            <a:fillRect/>
          </a:stretch>
        </p:blipFill>
        <p:spPr bwMode="auto">
          <a:xfrm>
            <a:off x="5594511" y="5027583"/>
            <a:ext cx="2876652" cy="8540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6392"/>
            <a:ext cx="7543800" cy="510909"/>
          </a:xfrm>
        </p:spPr>
        <p:txBody>
          <a:bodyPr/>
          <a:lstStyle/>
          <a:p>
            <a:r>
              <a:rPr lang="en-US" dirty="0" smtClean="0"/>
              <a:t>Figures of Merit: Class Efficiency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0757"/>
          <a:stretch>
            <a:fillRect/>
          </a:stretch>
        </p:blipFill>
        <p:spPr bwMode="auto">
          <a:xfrm>
            <a:off x="2627784" y="692696"/>
            <a:ext cx="261912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90567" y="1125860"/>
            <a:ext cx="809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1560" y="3645024"/>
          <a:ext cx="4572200" cy="2376000"/>
        </p:xfrm>
        <a:graphic>
          <a:graphicData uri="http://schemas.openxmlformats.org/drawingml/2006/table">
            <a:tbl>
              <a:tblPr/>
              <a:tblGrid>
                <a:gridCol w="16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True Positive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False Positive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Sensitivity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CSNS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Specificity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CSPS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Class Efficiency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CEFF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44" name="Group 88"/>
          <p:cNvGrpSpPr/>
          <p:nvPr/>
        </p:nvGrpSpPr>
        <p:grpSpPr>
          <a:xfrm>
            <a:off x="3419872" y="4869160"/>
            <a:ext cx="1728192" cy="1152128"/>
            <a:chOff x="3419872" y="4869160"/>
            <a:chExt cx="1728192" cy="1152128"/>
          </a:xfrm>
        </p:grpSpPr>
        <p:grpSp>
          <p:nvGrpSpPr>
            <p:cNvPr id="45" name="Group 87"/>
            <p:cNvGrpSpPr/>
            <p:nvPr/>
          </p:nvGrpSpPr>
          <p:grpSpPr>
            <a:xfrm>
              <a:off x="3419872" y="5229200"/>
              <a:ext cx="1728192" cy="792088"/>
              <a:chOff x="3419872" y="5229200"/>
              <a:chExt cx="1728192" cy="792088"/>
            </a:xfrm>
          </p:grpSpPr>
          <p:grpSp>
            <p:nvGrpSpPr>
              <p:cNvPr id="51" name="Group 56"/>
              <p:cNvGrpSpPr/>
              <p:nvPr/>
            </p:nvGrpSpPr>
            <p:grpSpPr>
              <a:xfrm>
                <a:off x="3419872" y="5229200"/>
                <a:ext cx="1728128" cy="396000"/>
                <a:chOff x="6372264" y="3861048"/>
                <a:chExt cx="1728128" cy="396000"/>
              </a:xfrm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6372264" y="3861048"/>
                  <a:ext cx="576000" cy="396000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6948384" y="3861048"/>
                  <a:ext cx="576000" cy="396000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7524392" y="3861048"/>
                  <a:ext cx="576000" cy="396000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2" name="Group 57"/>
              <p:cNvGrpSpPr/>
              <p:nvPr/>
            </p:nvGrpSpPr>
            <p:grpSpPr>
              <a:xfrm>
                <a:off x="3419936" y="5625288"/>
                <a:ext cx="1728128" cy="396000"/>
                <a:chOff x="6372264" y="3861048"/>
                <a:chExt cx="1728128" cy="396000"/>
              </a:xfrm>
            </p:grpSpPr>
            <p:sp>
              <p:nvSpPr>
                <p:cNvPr id="59" name="Rectangle 58"/>
                <p:cNvSpPr/>
                <p:nvPr/>
              </p:nvSpPr>
              <p:spPr bwMode="auto">
                <a:xfrm>
                  <a:off x="6372264" y="3861048"/>
                  <a:ext cx="576000" cy="39600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6948384" y="3861048"/>
                  <a:ext cx="576000" cy="39600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7524392" y="3861048"/>
                  <a:ext cx="576000" cy="39600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53" name="Group 83"/>
            <p:cNvGrpSpPr/>
            <p:nvPr/>
          </p:nvGrpSpPr>
          <p:grpSpPr>
            <a:xfrm>
              <a:off x="3419872" y="4869160"/>
              <a:ext cx="1728128" cy="396000"/>
              <a:chOff x="6372264" y="3861048"/>
              <a:chExt cx="1728128" cy="396000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6372264" y="3861048"/>
                <a:ext cx="576000" cy="3960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6948384" y="3861048"/>
                <a:ext cx="576000" cy="3960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7524392" y="3861048"/>
                <a:ext cx="576000" cy="3960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5517232"/>
            <a:ext cx="3438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49752"/>
            <a:ext cx="7543800" cy="510909"/>
          </a:xfrm>
        </p:spPr>
        <p:txBody>
          <a:bodyPr/>
          <a:lstStyle/>
          <a:p>
            <a:r>
              <a:rPr lang="en-US" dirty="0" smtClean="0"/>
              <a:t>Figures of Merit: Total Sensitivity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31639" y="3861048"/>
          <a:ext cx="3240360" cy="1188000"/>
        </p:xfrm>
        <a:graphic>
          <a:graphicData uri="http://schemas.openxmlformats.org/drawingml/2006/table">
            <a:tbl>
              <a:tblPr/>
              <a:tblGrid>
                <a:gridCol w="1656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86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Sensitivity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TSNS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Specificity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TSPS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Efficiency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TEFF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412"/>
          <a:stretch>
            <a:fillRect/>
          </a:stretch>
        </p:blipFill>
        <p:spPr bwMode="auto">
          <a:xfrm>
            <a:off x="5148064" y="3789040"/>
            <a:ext cx="1745724" cy="73955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0757"/>
          <a:stretch>
            <a:fillRect/>
          </a:stretch>
        </p:blipFill>
        <p:spPr bwMode="auto">
          <a:xfrm>
            <a:off x="2339752" y="836712"/>
            <a:ext cx="261912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1268760"/>
            <a:ext cx="809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88224" y="1340768"/>
          <a:ext cx="576064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3203848" y="1736856"/>
            <a:ext cx="3960376" cy="2520192"/>
            <a:chOff x="3203848" y="1736856"/>
            <a:chExt cx="3960376" cy="2520192"/>
          </a:xfrm>
        </p:grpSpPr>
        <p:grpSp>
          <p:nvGrpSpPr>
            <p:cNvPr id="7" name="Group 25"/>
            <p:cNvGrpSpPr/>
            <p:nvPr/>
          </p:nvGrpSpPr>
          <p:grpSpPr>
            <a:xfrm>
              <a:off x="3203848" y="1736856"/>
              <a:ext cx="3960376" cy="1296056"/>
              <a:chOff x="3203848" y="1736856"/>
              <a:chExt cx="3960376" cy="1296056"/>
            </a:xfrm>
          </p:grpSpPr>
          <p:grpSp>
            <p:nvGrpSpPr>
              <p:cNvPr id="8" name="Group 15"/>
              <p:cNvGrpSpPr/>
              <p:nvPr/>
            </p:nvGrpSpPr>
            <p:grpSpPr>
              <a:xfrm>
                <a:off x="3203848" y="1844824"/>
                <a:ext cx="1728128" cy="1188088"/>
                <a:chOff x="3491880" y="1700808"/>
                <a:chExt cx="1728128" cy="1188088"/>
              </a:xfrm>
            </p:grpSpPr>
            <p:sp>
              <p:nvSpPr>
                <p:cNvPr id="23" name="Rectangle 22"/>
                <p:cNvSpPr/>
                <p:nvPr/>
              </p:nvSpPr>
              <p:spPr bwMode="auto">
                <a:xfrm>
                  <a:off x="3491880" y="1700808"/>
                  <a:ext cx="576000" cy="396000"/>
                </a:xfrm>
                <a:prstGeom prst="rect">
                  <a:avLst/>
                </a:prstGeom>
                <a:solidFill>
                  <a:srgbClr val="FF3300">
                    <a:alpha val="20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4068000" y="2096896"/>
                  <a:ext cx="576000" cy="396000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4644008" y="2492896"/>
                  <a:ext cx="576000" cy="396000"/>
                </a:xfrm>
                <a:prstGeom prst="rect">
                  <a:avLst/>
                </a:prstGeom>
                <a:solidFill>
                  <a:srgbClr val="FF0000">
                    <a:alpha val="20000"/>
                  </a:srgbClr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 bwMode="auto">
              <a:xfrm>
                <a:off x="6588224" y="1736856"/>
                <a:ext cx="576000" cy="3960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3779912" y="3861048"/>
              <a:ext cx="792088" cy="396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49752"/>
            <a:ext cx="7543800" cy="510909"/>
          </a:xfrm>
        </p:spPr>
        <p:txBody>
          <a:bodyPr/>
          <a:lstStyle/>
          <a:p>
            <a:r>
              <a:rPr lang="en-US" dirty="0" smtClean="0"/>
              <a:t>Figures of Merit: Total Specificity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31639" y="3861048"/>
          <a:ext cx="3240361" cy="118800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86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Sensitivity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TSNS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Specificity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TSPS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Efficiency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TEFF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986" r="-2986" b="-7788"/>
          <a:stretch>
            <a:fillRect/>
          </a:stretch>
        </p:blipFill>
        <p:spPr bwMode="auto">
          <a:xfrm>
            <a:off x="5148064" y="4077072"/>
            <a:ext cx="2044481" cy="79715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0757"/>
          <a:stretch>
            <a:fillRect/>
          </a:stretch>
        </p:blipFill>
        <p:spPr bwMode="auto">
          <a:xfrm>
            <a:off x="2339752" y="836712"/>
            <a:ext cx="261912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1268760"/>
            <a:ext cx="809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88224" y="1340768"/>
          <a:ext cx="576064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3203848" y="1736856"/>
            <a:ext cx="3960376" cy="2952240"/>
            <a:chOff x="3203848" y="1736856"/>
            <a:chExt cx="3960376" cy="2952240"/>
          </a:xfrm>
        </p:grpSpPr>
        <p:grpSp>
          <p:nvGrpSpPr>
            <p:cNvPr id="39" name="Group 38"/>
            <p:cNvGrpSpPr/>
            <p:nvPr/>
          </p:nvGrpSpPr>
          <p:grpSpPr>
            <a:xfrm>
              <a:off x="3203848" y="1736856"/>
              <a:ext cx="3960376" cy="1332104"/>
              <a:chOff x="3203848" y="1736856"/>
              <a:chExt cx="3960376" cy="1332104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6588224" y="1736856"/>
                <a:ext cx="576000" cy="3960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9" name="Group 42"/>
              <p:cNvGrpSpPr/>
              <p:nvPr/>
            </p:nvGrpSpPr>
            <p:grpSpPr>
              <a:xfrm>
                <a:off x="3203848" y="1880872"/>
                <a:ext cx="1728192" cy="1188088"/>
                <a:chOff x="3491880" y="1700808"/>
                <a:chExt cx="1728192" cy="1188088"/>
              </a:xfrm>
              <a:solidFill>
                <a:srgbClr val="FF0000">
                  <a:alpha val="12000"/>
                </a:srgbClr>
              </a:solidFill>
            </p:grpSpPr>
            <p:sp>
              <p:nvSpPr>
                <p:cNvPr id="30" name="Rectangle 29"/>
                <p:cNvSpPr/>
                <p:nvPr/>
              </p:nvSpPr>
              <p:spPr bwMode="auto">
                <a:xfrm>
                  <a:off x="3491880" y="2096896"/>
                  <a:ext cx="576000" cy="3960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3491880" y="2492896"/>
                  <a:ext cx="576000" cy="3960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4068008" y="1700808"/>
                  <a:ext cx="576000" cy="3960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4068008" y="2492896"/>
                  <a:ext cx="576000" cy="3960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4644072" y="1700808"/>
                  <a:ext cx="576000" cy="3960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4644072" y="2096896"/>
                  <a:ext cx="576000" cy="3960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 bwMode="auto">
            <a:xfrm>
              <a:off x="3779912" y="4293096"/>
              <a:ext cx="792088" cy="396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49752"/>
            <a:ext cx="7543800" cy="510909"/>
          </a:xfrm>
        </p:spPr>
        <p:txBody>
          <a:bodyPr/>
          <a:lstStyle/>
          <a:p>
            <a:r>
              <a:rPr lang="en-US" dirty="0" smtClean="0"/>
              <a:t>Figures of Merit: Total Efficiency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31639" y="3861048"/>
          <a:ext cx="3240361" cy="118800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86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Sensitivity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TSNS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Specificity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TSPS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Efficiency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TEFF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437" t="-15577" r="-2437" b="-15577"/>
          <a:stretch>
            <a:fillRect/>
          </a:stretch>
        </p:blipFill>
        <p:spPr bwMode="auto">
          <a:xfrm>
            <a:off x="4932040" y="4600207"/>
            <a:ext cx="2478568" cy="48497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0757"/>
          <a:stretch>
            <a:fillRect/>
          </a:stretch>
        </p:blipFill>
        <p:spPr bwMode="auto">
          <a:xfrm>
            <a:off x="2339752" y="836712"/>
            <a:ext cx="261912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1268760"/>
            <a:ext cx="809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88224" y="1340768"/>
          <a:ext cx="576064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3851920" y="3861048"/>
            <a:ext cx="720080" cy="1188088"/>
            <a:chOff x="3851920" y="3861048"/>
            <a:chExt cx="720080" cy="118808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851920" y="4653136"/>
              <a:ext cx="720080" cy="396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851920" y="3861048"/>
              <a:ext cx="720080" cy="3960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851920" y="4257136"/>
              <a:ext cx="720080" cy="3960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PLS-DA complexity: Olives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3" y="1700807"/>
            <a:ext cx="4322439" cy="4322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00807"/>
            <a:ext cx="4322439" cy="4322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5381" y="1000706"/>
            <a:ext cx="88678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Hard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000706"/>
            <a:ext cx="7825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Soft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Olives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9952" y="1052737"/>
            <a:ext cx="3780000" cy="37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68464" y="1052736"/>
            <a:ext cx="3780000" cy="37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628312"/>
            <a:ext cx="150573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Hard 9 LVs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620688"/>
            <a:ext cx="156183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Soft 13 LVs</a:t>
            </a:r>
            <a:endParaRPr lang="ru-RU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5334369"/>
              </p:ext>
            </p:extLst>
          </p:nvPr>
        </p:nvGraphicFramePr>
        <p:xfrm>
          <a:off x="4794476" y="4905344"/>
          <a:ext cx="4098004" cy="1620000"/>
        </p:xfrm>
        <a:graphic>
          <a:graphicData uri="http://schemas.openxmlformats.org/drawingml/2006/table">
            <a:tbl>
              <a:tblPr/>
              <a:tblGrid>
                <a:gridCol w="1010070">
                  <a:extLst>
                    <a:ext uri="{9D8B030D-6E8A-4147-A177-3AD203B41FA5}">
                      <a16:colId xmlns:a16="http://schemas.microsoft.com/office/drawing/2014/main" xmlns="" val="215530975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5462909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5921676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556956755"/>
                    </a:ext>
                  </a:extLst>
                </a:gridCol>
                <a:gridCol w="639662">
                  <a:extLst>
                    <a:ext uri="{9D8B030D-6E8A-4147-A177-3AD203B41FA5}">
                      <a16:colId xmlns:a16="http://schemas.microsoft.com/office/drawing/2014/main" xmlns="" val="385369253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9128586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Sensitivity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49466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Specificity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9213711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Sensitivity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282641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Specificity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372569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5346004"/>
              </p:ext>
            </p:extLst>
          </p:nvPr>
        </p:nvGraphicFramePr>
        <p:xfrm>
          <a:off x="107504" y="4905344"/>
          <a:ext cx="4098004" cy="1620000"/>
        </p:xfrm>
        <a:graphic>
          <a:graphicData uri="http://schemas.openxmlformats.org/drawingml/2006/table">
            <a:tbl>
              <a:tblPr/>
              <a:tblGrid>
                <a:gridCol w="1010070">
                  <a:extLst>
                    <a:ext uri="{9D8B030D-6E8A-4147-A177-3AD203B41FA5}">
                      <a16:colId xmlns:a16="http://schemas.microsoft.com/office/drawing/2014/main" xmlns="" val="20803831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1851216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63756484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312066220"/>
                    </a:ext>
                  </a:extLst>
                </a:gridCol>
                <a:gridCol w="639662">
                  <a:extLst>
                    <a:ext uri="{9D8B030D-6E8A-4147-A177-3AD203B41FA5}">
                      <a16:colId xmlns:a16="http://schemas.microsoft.com/office/drawing/2014/main" xmlns="" val="287089278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9222661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Sensitivity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03225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Specificity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591058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Sensitivity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249460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Specificity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995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277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(two class) PLS-DA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1859170"/>
              </p:ext>
            </p:extLst>
          </p:nvPr>
        </p:nvGraphicFramePr>
        <p:xfrm>
          <a:off x="395536" y="1421004"/>
          <a:ext cx="936000" cy="1791972"/>
        </p:xfrm>
        <a:graphic>
          <a:graphicData uri="http://schemas.openxmlformats.org/drawingml/2006/table">
            <a:tbl>
              <a:tblPr/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3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kern="0" cap="none" normalizeH="0" baseline="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300" b="0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2742559"/>
              </p:ext>
            </p:extLst>
          </p:nvPr>
        </p:nvGraphicFramePr>
        <p:xfrm>
          <a:off x="2087776" y="1434657"/>
          <a:ext cx="468000" cy="1778319"/>
        </p:xfrm>
        <a:graphic>
          <a:graphicData uri="http://schemas.openxmlformats.org/drawingml/2006/table">
            <a:tbl>
              <a:tblPr/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−</a:t>
                      </a:r>
                      <a:r>
                        <a:rPr kumimoji="0" lang="fi-FI" sz="1300" b="0" i="0" u="none" strike="noStrike" cap="none" normalizeH="0" baseline="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−1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2298358"/>
            <a:ext cx="4792663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3568" y="90872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143484" y="8367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</a:t>
            </a:r>
            <a:endParaRPr lang="ru-RU" sz="3200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1403648" y="2060848"/>
            <a:ext cx="576064" cy="504056"/>
          </a:xfrm>
          <a:prstGeom prst="rightArrow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764704"/>
            <a:ext cx="2736304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7  </a:t>
            </a:r>
            <a:r>
              <a:rPr lang="en-US" sz="2000" dirty="0" smtClean="0"/>
              <a:t>training classes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4      </a:t>
            </a:r>
            <a:r>
              <a:rPr lang="en-US" sz="2000" dirty="0" smtClean="0"/>
              <a:t>new class</a:t>
            </a:r>
            <a:endParaRPr lang="ru-RU" sz="2000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4252095" y="1506270"/>
            <a:ext cx="3240360" cy="792088"/>
            <a:chOff x="4572000" y="836712"/>
            <a:chExt cx="3240360" cy="792088"/>
          </a:xfrm>
        </p:grpSpPr>
        <p:sp>
          <p:nvSpPr>
            <p:cNvPr id="14" name="TextBox 13"/>
            <p:cNvSpPr txBox="1"/>
            <p:nvPr/>
          </p:nvSpPr>
          <p:spPr>
            <a:xfrm>
              <a:off x="5364088" y="836712"/>
              <a:ext cx="23278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soft acceptance areas</a:t>
              </a:r>
              <a:endParaRPr lang="ru-RU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5292080" y="1124744"/>
              <a:ext cx="504056" cy="504056"/>
            </a:xfrm>
            <a:prstGeom prst="straightConnector1">
              <a:avLst/>
            </a:prstGeom>
            <a:solidFill>
              <a:schemeClr val="tx2"/>
            </a:solidFill>
            <a:ln w="22225" cap="flat" cmpd="sng" algn="ctr">
              <a:solidFill>
                <a:srgbClr val="0070C0"/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4572000" y="1124744"/>
              <a:ext cx="1152128" cy="504056"/>
            </a:xfrm>
            <a:prstGeom prst="straightConnector1">
              <a:avLst/>
            </a:prstGeom>
            <a:solidFill>
              <a:schemeClr val="tx2"/>
            </a:solidFill>
            <a:ln w="22225" cap="flat" cmpd="sng" algn="ctr">
              <a:solidFill>
                <a:srgbClr val="0070C0"/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6660232" y="1124744"/>
              <a:ext cx="720080" cy="504056"/>
            </a:xfrm>
            <a:prstGeom prst="straightConnector1">
              <a:avLst/>
            </a:prstGeom>
            <a:solidFill>
              <a:schemeClr val="tx2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6732240" y="1124744"/>
              <a:ext cx="1080120" cy="504056"/>
            </a:xfrm>
            <a:prstGeom prst="straightConnector1">
              <a:avLst/>
            </a:prstGeom>
            <a:solidFill>
              <a:schemeClr val="tx2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4540127" y="4314582"/>
            <a:ext cx="2736304" cy="2138754"/>
            <a:chOff x="4860032" y="3645024"/>
            <a:chExt cx="2736304" cy="2138754"/>
          </a:xfrm>
        </p:grpSpPr>
        <p:sp>
          <p:nvSpPr>
            <p:cNvPr id="24" name="TextBox 23"/>
            <p:cNvSpPr txBox="1"/>
            <p:nvPr/>
          </p:nvSpPr>
          <p:spPr>
            <a:xfrm>
              <a:off x="5004048" y="5445224"/>
              <a:ext cx="1747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outliers borders</a:t>
              </a:r>
              <a:endParaRPr lang="ru-RU" dirty="0"/>
            </a:p>
          </p:txBody>
        </p:sp>
        <p:cxnSp>
          <p:nvCxnSpPr>
            <p:cNvPr id="25" name="Straight Arrow Connector 24"/>
            <p:cNvCxnSpPr>
              <a:endCxn id="24" idx="0"/>
            </p:cNvCxnSpPr>
            <p:nvPr/>
          </p:nvCxnSpPr>
          <p:spPr bwMode="auto">
            <a:xfrm>
              <a:off x="4860032" y="3645024"/>
              <a:ext cx="1017813" cy="1800200"/>
            </a:xfrm>
            <a:prstGeom prst="straightConnector1">
              <a:avLst/>
            </a:prstGeom>
            <a:solidFill>
              <a:schemeClr val="tx2"/>
            </a:solidFill>
            <a:ln w="22225" cap="flat" cmpd="sng" algn="ctr">
              <a:solidFill>
                <a:srgbClr val="0070C0"/>
              </a:solidFill>
              <a:prstDash val="dash"/>
              <a:round/>
              <a:headEnd type="stealth" w="med" len="med"/>
              <a:tailEnd type="none" w="lg" len="lg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6012160" y="4509120"/>
              <a:ext cx="1584176" cy="1008112"/>
            </a:xfrm>
            <a:prstGeom prst="straightConnector1">
              <a:avLst/>
            </a:prstGeom>
            <a:solidFill>
              <a:schemeClr val="tx2"/>
            </a:solidFill>
            <a:ln w="22225" cap="flat" cmpd="sng" algn="ctr">
              <a:solidFill>
                <a:srgbClr val="FF0000"/>
              </a:solidFill>
              <a:prstDash val="dash"/>
              <a:round/>
              <a:headEnd type="stealth" w="med" len="med"/>
              <a:tailEnd type="none" w="lg" len="lg"/>
            </a:ln>
            <a:effectLst/>
          </p:spPr>
        </p:cxnSp>
      </p:grpSp>
      <p:sp>
        <p:nvSpPr>
          <p:cNvPr id="31" name="Right Arrow 30"/>
          <p:cNvSpPr/>
          <p:nvPr/>
        </p:nvSpPr>
        <p:spPr bwMode="auto">
          <a:xfrm>
            <a:off x="1403648" y="3789040"/>
            <a:ext cx="576064" cy="504056"/>
          </a:xfrm>
          <a:prstGeom prst="rightArrow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3789040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PLS2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979712" y="378904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PLS</a:t>
            </a:r>
            <a:endParaRPr lang="ru-RU" sz="28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403648" y="3810526"/>
            <a:ext cx="4504631" cy="2045260"/>
            <a:chOff x="1403648" y="3594502"/>
            <a:chExt cx="4504631" cy="204526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H="1">
              <a:off x="2339752" y="3594502"/>
              <a:ext cx="3568527" cy="1706706"/>
            </a:xfrm>
            <a:prstGeom prst="straightConnector1">
              <a:avLst/>
            </a:prstGeom>
            <a:solidFill>
              <a:schemeClr val="tx2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1403648" y="5301208"/>
              <a:ext cx="18020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hard acceptance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1 of 4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5920" y="978673"/>
            <a:ext cx="7632847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PLS-DA </a:t>
            </a:r>
            <a:r>
              <a:rPr lang="en-US" dirty="0"/>
              <a:t>is an enormously popular </a:t>
            </a:r>
            <a:r>
              <a:rPr lang="en-US" dirty="0" smtClean="0"/>
              <a:t>method that, however, has </a:t>
            </a:r>
            <a:r>
              <a:rPr lang="en-US" dirty="0"/>
              <a:t>few theoretical </a:t>
            </a:r>
            <a:r>
              <a:rPr lang="en-US" dirty="0" smtClean="0"/>
              <a:t>papers.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2417474"/>
            <a:ext cx="7632848" cy="261610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Stahle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Wold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Partial Least Squares Analysis with Cross-Validation for the Two-Class Problem: A Monte Carlo Study, J.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Chemom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., 1, 185-196 (1987).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Barker, W. 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Rayens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Partial least squares for discrimination. J.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Chemom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., 17: 166-173 (2003)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3. 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Indahl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H. Martens, 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Næs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From dummy regression to prior probabilities in PLS-DA. J.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Chemom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21:529–536 (2007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balance? Not at all! Olives case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795" y="976411"/>
            <a:ext cx="437197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74883" y="5603857"/>
            <a:ext cx="7266241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PLS-DA utilizes a regression approach, the efficiency of which mostly depends on the design of experiment, rather than on the size of the data.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7177170"/>
              </p:ext>
            </p:extLst>
          </p:nvPr>
        </p:nvGraphicFramePr>
        <p:xfrm>
          <a:off x="611560" y="713219"/>
          <a:ext cx="1440000" cy="446877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50471965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346789981"/>
                    </a:ext>
                  </a:extLst>
                </a:gridCol>
              </a:tblGrid>
              <a:tr h="52384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TEFF</a:t>
                      </a:r>
                      <a:endParaRPr lang="en-US" sz="2400" b="1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3043296"/>
                  </a:ext>
                </a:extLst>
              </a:tr>
              <a:tr h="4882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Hard</a:t>
                      </a:r>
                      <a:endParaRPr lang="en-US" sz="1800" b="1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Soft</a:t>
                      </a:r>
                      <a:endParaRPr lang="en-US" sz="1800" b="1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46505908"/>
                  </a:ext>
                </a:extLst>
              </a:tr>
              <a:tr h="11439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7394308"/>
                  </a:ext>
                </a:extLst>
              </a:tr>
              <a:tr h="11439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54037652"/>
                  </a:ext>
                </a:extLst>
              </a:tr>
              <a:tr h="11439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8278052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3953557"/>
              </p:ext>
            </p:extLst>
          </p:nvPr>
        </p:nvGraphicFramePr>
        <p:xfrm>
          <a:off x="7146274" y="692696"/>
          <a:ext cx="1440000" cy="446926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256989941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105656824"/>
                    </a:ext>
                  </a:extLst>
                </a:gridCol>
              </a:tblGrid>
              <a:tr h="54387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TEFF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1607019"/>
                  </a:ext>
                </a:extLst>
              </a:tr>
              <a:tr h="444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Hard</a:t>
                      </a:r>
                      <a:endParaRPr lang="en-US" sz="1800" b="1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Soft</a:t>
                      </a:r>
                      <a:endParaRPr lang="en-US" sz="1800" b="1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57052172"/>
                  </a:ext>
                </a:extLst>
              </a:tr>
              <a:tr h="11587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8503439"/>
                  </a:ext>
                </a:extLst>
              </a:tr>
              <a:tr h="11587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53940695"/>
                  </a:ext>
                </a:extLst>
              </a:tr>
              <a:tr h="11587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7389384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4275"/>
            <a:ext cx="8856984" cy="506413"/>
          </a:xfrm>
        </p:spPr>
        <p:txBody>
          <a:bodyPr/>
          <a:lstStyle/>
          <a:p>
            <a:r>
              <a:rPr lang="en-US" dirty="0" smtClean="0"/>
              <a:t>PLS-DA </a:t>
            </a:r>
            <a:r>
              <a:rPr lang="en-US" dirty="0"/>
              <a:t>and SIMCA: '</a:t>
            </a:r>
            <a:r>
              <a:rPr lang="en-US" dirty="0" err="1"/>
              <a:t>vatrushka</a:t>
            </a:r>
            <a:r>
              <a:rPr lang="en-US" dirty="0"/>
              <a:t>’ </a:t>
            </a:r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413829" y="847292"/>
            <a:ext cx="4316342" cy="4810299"/>
            <a:chOff x="2413829" y="1000706"/>
            <a:chExt cx="4316342" cy="48102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3829" y="1488566"/>
              <a:ext cx="4316342" cy="432243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908368" y="1000706"/>
              <a:ext cx="1383712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Data set</a:t>
              </a:r>
              <a:endParaRPr lang="ru-RU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847292"/>
            <a:ext cx="8784496" cy="4813956"/>
            <a:chOff x="179512" y="1000706"/>
            <a:chExt cx="8784496" cy="481395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1488566"/>
              <a:ext cx="4320000" cy="4320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008" y="1494662"/>
              <a:ext cx="4320000" cy="4320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895381" y="1000706"/>
              <a:ext cx="1176925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SIMCA</a:t>
              </a:r>
              <a:endParaRPr lang="ru-RU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56176" y="1000706"/>
              <a:ext cx="133081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PLS-DA</a:t>
              </a:r>
              <a:endParaRPr lang="ru-RU" sz="24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91680" y="5863025"/>
            <a:ext cx="6624736" cy="50359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fontAlgn="ctr"/>
            <a:r>
              <a:rPr lang="en-US" sz="2800" b="0" dirty="0" smtClean="0"/>
              <a:t>TEFF=84 %                     TEFF= 53/52 %</a:t>
            </a:r>
            <a:endParaRPr lang="en-US" sz="2800" b="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385" y="257763"/>
            <a:ext cx="1086843" cy="7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51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P23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2796" y="763510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Confocal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Raman spectroscopy and multivariate data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evaluation of spermatozoa with normal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abnormal morphology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222" y="1879789"/>
            <a:ext cx="4645555" cy="4645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9222" y="1860482"/>
            <a:ext cx="4645555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00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10780" y="847292"/>
            <a:ext cx="4322439" cy="4813956"/>
            <a:chOff x="2410780" y="847292"/>
            <a:chExt cx="4322439" cy="481395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0780" y="1338809"/>
              <a:ext cx="4322439" cy="432243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908368" y="847292"/>
              <a:ext cx="1383712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Data set</a:t>
              </a:r>
              <a:endParaRPr lang="ru-RU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65" y="40464"/>
            <a:ext cx="8245673" cy="605051"/>
          </a:xfrm>
        </p:spPr>
        <p:txBody>
          <a:bodyPr/>
          <a:lstStyle/>
          <a:p>
            <a:r>
              <a:rPr lang="en-US" dirty="0"/>
              <a:t>PLS-DA and SIMCA: '</a:t>
            </a:r>
            <a:r>
              <a:rPr lang="en-US" dirty="0" err="1"/>
              <a:t>stroopwafel</a:t>
            </a:r>
            <a:r>
              <a:rPr lang="en-US" dirty="0" smtClean="0"/>
              <a:t>' </a:t>
            </a:r>
            <a:r>
              <a:rPr lang="en-US" dirty="0"/>
              <a:t>case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7504" y="831544"/>
            <a:ext cx="8924854" cy="4831663"/>
            <a:chOff x="107504" y="831544"/>
            <a:chExt cx="8924854" cy="4831663"/>
          </a:xfrm>
        </p:grpSpPr>
        <p:sp>
          <p:nvSpPr>
            <p:cNvPr id="9" name="TextBox 8"/>
            <p:cNvSpPr txBox="1"/>
            <p:nvPr/>
          </p:nvSpPr>
          <p:spPr>
            <a:xfrm>
              <a:off x="1810899" y="831544"/>
              <a:ext cx="1176925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SIMCA</a:t>
              </a:r>
              <a:endParaRPr lang="ru-RU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8184" y="836712"/>
              <a:ext cx="133081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PLS-DA</a:t>
              </a:r>
              <a:endParaRPr lang="ru-RU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016" y="1340768"/>
              <a:ext cx="4316342" cy="432243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325020"/>
              <a:ext cx="4320000" cy="4320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691680" y="5863025"/>
            <a:ext cx="6606479" cy="503590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fontAlgn="ctr"/>
            <a:r>
              <a:rPr lang="en-US" sz="2800" b="0" dirty="0" smtClean="0"/>
              <a:t>TEFF=65 %                     TEFF= 84/72 %</a:t>
            </a:r>
            <a:endParaRPr lang="en-US" sz="28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76382" y="70840"/>
            <a:ext cx="1112115" cy="8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‘One vs All’ or ‘All vs All’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9406" y="1119258"/>
            <a:ext cx="576064" cy="576064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436863" y="1124744"/>
            <a:ext cx="576064" cy="576064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A3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204320" y="1124744"/>
            <a:ext cx="576064" cy="576064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A4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971777" y="1119258"/>
            <a:ext cx="576064" cy="576064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A5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728152" y="1119258"/>
            <a:ext cx="576064" cy="576064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A6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325885" y="1119258"/>
            <a:ext cx="576064" cy="576064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A1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7409033" y="1127076"/>
            <a:ext cx="576064" cy="576064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A7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09861" y="76669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genuine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5775" y="752448"/>
            <a:ext cx="720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fakes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68344" y="76669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suspect</a:t>
            </a: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761204" y="2818294"/>
            <a:ext cx="2223893" cy="576064"/>
            <a:chOff x="5761204" y="2818294"/>
            <a:chExt cx="2223893" cy="576064"/>
          </a:xfrm>
        </p:grpSpPr>
        <p:sp>
          <p:nvSpPr>
            <p:cNvPr id="20" name="Oval 19"/>
            <p:cNvSpPr/>
            <p:nvPr/>
          </p:nvSpPr>
          <p:spPr bwMode="auto">
            <a:xfrm>
              <a:off x="7409033" y="2818294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charset="0"/>
                </a:rPr>
                <a:t>A7</a:t>
              </a:r>
            </a:p>
          </p:txBody>
        </p:sp>
        <p:sp>
          <p:nvSpPr>
            <p:cNvPr id="43" name="Right Arrow 42"/>
            <p:cNvSpPr/>
            <p:nvPr/>
          </p:nvSpPr>
          <p:spPr bwMode="auto">
            <a:xfrm>
              <a:off x="5761204" y="3081904"/>
              <a:ext cx="1210520" cy="185228"/>
            </a:xfrm>
            <a:prstGeom prst="rightArrow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94799" y="2818897"/>
              <a:ext cx="1176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prediction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36704" y="2541121"/>
            <a:ext cx="5271400" cy="1247919"/>
            <a:chOff x="236704" y="2541121"/>
            <a:chExt cx="5271400" cy="1247919"/>
          </a:xfrm>
        </p:grpSpPr>
        <p:sp>
          <p:nvSpPr>
            <p:cNvPr id="15" name="Oval 14"/>
            <p:cNvSpPr/>
            <p:nvPr/>
          </p:nvSpPr>
          <p:spPr bwMode="auto">
            <a:xfrm>
              <a:off x="2987824" y="2564904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A2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297901" y="2541121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A3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297901" y="3212976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A4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987824" y="3212976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A5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932040" y="2852936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A1</a:t>
              </a:r>
            </a:p>
          </p:txBody>
        </p:sp>
        <p:sp>
          <p:nvSpPr>
            <p:cNvPr id="23" name="Left-Right Arrow 22"/>
            <p:cNvSpPr/>
            <p:nvPr/>
          </p:nvSpPr>
          <p:spPr bwMode="auto">
            <a:xfrm>
              <a:off x="3677748" y="3088428"/>
              <a:ext cx="1080000" cy="216000"/>
            </a:xfrm>
            <a:prstGeom prst="leftRightArrow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639763" y="2823667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A6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6704" y="2937044"/>
              <a:ext cx="1928220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/>
                <a:t>One vs </a:t>
              </a:r>
              <a:r>
                <a:rPr lang="en-US" sz="2800" dirty="0" smtClean="0"/>
                <a:t>All</a:t>
              </a:r>
              <a:br>
                <a:rPr lang="en-US" sz="2800" dirty="0" smtClean="0"/>
              </a:br>
              <a:r>
                <a:rPr lang="en-US" sz="1800" dirty="0" smtClean="0"/>
                <a:t>two-class</a:t>
              </a:r>
              <a:endParaRPr lang="en-US" sz="1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73078" y="2852936"/>
              <a:ext cx="9380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training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61204" y="5034662"/>
            <a:ext cx="2223893" cy="635331"/>
            <a:chOff x="5761204" y="5034662"/>
            <a:chExt cx="2223893" cy="635331"/>
          </a:xfrm>
        </p:grpSpPr>
        <p:sp>
          <p:nvSpPr>
            <p:cNvPr id="34" name="Oval 33"/>
            <p:cNvSpPr/>
            <p:nvPr/>
          </p:nvSpPr>
          <p:spPr bwMode="auto">
            <a:xfrm>
              <a:off x="7409033" y="5093929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charset="0"/>
                </a:rPr>
                <a:t>A7</a:t>
              </a:r>
            </a:p>
          </p:txBody>
        </p:sp>
        <p:sp>
          <p:nvSpPr>
            <p:cNvPr id="44" name="Right Arrow 43"/>
            <p:cNvSpPr/>
            <p:nvPr/>
          </p:nvSpPr>
          <p:spPr bwMode="auto">
            <a:xfrm>
              <a:off x="5761204" y="5291082"/>
              <a:ext cx="1187060" cy="216000"/>
            </a:xfrm>
            <a:prstGeom prst="rightArrow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71339" y="5034662"/>
              <a:ext cx="1176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prediction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22016" y="4221088"/>
            <a:ext cx="4742266" cy="2294616"/>
            <a:chOff x="322016" y="4221088"/>
            <a:chExt cx="4742266" cy="2294616"/>
          </a:xfrm>
        </p:grpSpPr>
        <p:sp>
          <p:nvSpPr>
            <p:cNvPr id="24" name="Oval 23"/>
            <p:cNvSpPr/>
            <p:nvPr/>
          </p:nvSpPr>
          <p:spPr bwMode="auto">
            <a:xfrm>
              <a:off x="2927943" y="4725144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A6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456596" y="4647279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A2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488218" y="5452730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A3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714407" y="5939640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A4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915816" y="5507082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A5</a:t>
              </a:r>
            </a:p>
          </p:txBody>
        </p:sp>
        <p:sp>
          <p:nvSpPr>
            <p:cNvPr id="32" name="6-Point Star 31"/>
            <p:cNvSpPr/>
            <p:nvPr/>
          </p:nvSpPr>
          <p:spPr bwMode="auto">
            <a:xfrm>
              <a:off x="3516134" y="4869160"/>
              <a:ext cx="932080" cy="994016"/>
            </a:xfrm>
            <a:prstGeom prst="star6">
              <a:avLst>
                <a:gd name="adj" fmla="val 7961"/>
                <a:gd name="hf" fmla="val 115470"/>
              </a:avLst>
            </a:prstGeom>
            <a:solidFill>
              <a:srgbClr val="FFC000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714407" y="4221088"/>
              <a:ext cx="576064" cy="576064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A1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2016" y="5191120"/>
              <a:ext cx="1687770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/>
                <a:t>All </a:t>
              </a:r>
              <a:r>
                <a:rPr lang="en-US" sz="2800" dirty="0"/>
                <a:t>vs </a:t>
              </a:r>
              <a:r>
                <a:rPr lang="en-US" sz="2800" dirty="0" smtClean="0"/>
                <a:t>All</a:t>
              </a:r>
              <a:br>
                <a:rPr lang="en-US" sz="2800" dirty="0" smtClean="0"/>
              </a:br>
              <a:r>
                <a:rPr lang="en-US" sz="1800" dirty="0" smtClean="0"/>
                <a:t>multi-class</a:t>
              </a:r>
              <a:endParaRPr lang="en-US" sz="18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99136" y="5203939"/>
              <a:ext cx="9380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training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289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Drugs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628800"/>
            <a:ext cx="4334632" cy="433463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3746316"/>
              </p:ext>
            </p:extLst>
          </p:nvPr>
        </p:nvGraphicFramePr>
        <p:xfrm>
          <a:off x="206655" y="2430442"/>
          <a:ext cx="3708160" cy="1872000"/>
        </p:xfrm>
        <a:graphic>
          <a:graphicData uri="http://schemas.openxmlformats.org/drawingml/2006/table">
            <a:tbl>
              <a:tblPr firstRow="1" firstCol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392463578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52128988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347611025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86543287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207212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TSNS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TSPS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TSPS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798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One vs All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009821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vs All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437669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8639345"/>
              </p:ext>
            </p:extLst>
          </p:nvPr>
        </p:nvGraphicFramePr>
        <p:xfrm>
          <a:off x="206655" y="4293096"/>
          <a:ext cx="3708160" cy="468000"/>
        </p:xfrm>
        <a:graphic>
          <a:graphicData uri="http://schemas.openxmlformats.org/drawingml/2006/table">
            <a:tbl>
              <a:tblPr firstRow="1" firstCol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157748382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373949103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9562978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18253535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880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070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PLS-DA </a:t>
            </a:r>
            <a:r>
              <a:rPr lang="en-US" dirty="0" smtClean="0"/>
              <a:t>Template for Excel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3076" r="4065"/>
          <a:stretch/>
        </p:blipFill>
        <p:spPr>
          <a:xfrm>
            <a:off x="154157" y="751036"/>
            <a:ext cx="7488832" cy="40800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4379" t="-2343" r="-3049" b="-932"/>
          <a:stretch/>
        </p:blipFill>
        <p:spPr>
          <a:xfrm>
            <a:off x="5350496" y="1819216"/>
            <a:ext cx="3528392" cy="4761368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xmlns="" val="5684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95717"/>
            <a:ext cx="8856984" cy="506413"/>
          </a:xfrm>
        </p:spPr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: see Poster P03  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54321" b="6808"/>
          <a:stretch/>
        </p:blipFill>
        <p:spPr>
          <a:xfrm>
            <a:off x="516200" y="2002741"/>
            <a:ext cx="8111599" cy="45242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16200" y="629851"/>
            <a:ext cx="8111599" cy="132343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Software implementation of the Hard and Soft Partial Least Squares Discriminant Analysis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>
                <a:latin typeface="Times New Roman" pitchFamily="18" charset="0"/>
                <a:cs typeface="Times New Roman" pitchFamily="18" charset="0"/>
              </a:rPr>
              <a:t>Y.V.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Zontov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O.Ye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Rodionova,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S.V.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Kucheryavskiy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A.L.Pomerantsev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  <a:r>
              <a:rPr lang="en-US" dirty="0" smtClean="0"/>
              <a:t>1 of 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26902" y="1976726"/>
            <a:ext cx="4572000" cy="3477875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 proposed </a:t>
            </a:r>
            <a:r>
              <a:rPr lang="en-US" sz="20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multi-class version of PLS-DA, which, in fact, is not more complex than the conventional binary (two-class) </a:t>
            </a: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PLS-DA.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method does not utilize the PLS scores, but is entirely based on the predicted dummy responses.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2420888"/>
            <a:ext cx="4084011" cy="204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0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  <a:r>
              <a:rPr lang="en-US" dirty="0" smtClean="0"/>
              <a:t>2 of 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8775" y="1484784"/>
            <a:ext cx="3973892" cy="36663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6016" y="1916832"/>
            <a:ext cx="4046040" cy="255454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We suggested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using PCA that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converts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response matrix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Ŷ,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super score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matrix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We discussed an amusing geometry of the score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space.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8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</a:t>
            </a:r>
            <a:r>
              <a:rPr lang="en-US" dirty="0" smtClean="0"/>
              <a:t>2 </a:t>
            </a:r>
            <a:r>
              <a:rPr lang="en-US" dirty="0"/>
              <a:t>of 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5769" y="5687231"/>
            <a:ext cx="743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N. F. Perez, J.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Ferre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R.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Boque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Multi-class classification with probabilistic discriminant partial least squares (p-DPLS),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Anal. </a:t>
            </a:r>
            <a:r>
              <a:rPr lang="en-US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Chim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Acta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664: 27–33 (2010)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836712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Most papers are concern with a binary PLS-DA. </a:t>
            </a:r>
            <a:r>
              <a:rPr lang="en-US" dirty="0"/>
              <a:t>In attempts to avoid the actual multi-class discrimination, researchers invent very complex schemes that split a multi-class task into a set of binary </a:t>
            </a:r>
            <a:r>
              <a:rPr lang="en-US" dirty="0" smtClean="0"/>
              <a:t>problems . </a:t>
            </a:r>
            <a:endParaRPr lang="ru-RU" dirty="0"/>
          </a:p>
        </p:txBody>
      </p:sp>
      <p:grpSp>
        <p:nvGrpSpPr>
          <p:cNvPr id="13" name="Group 12"/>
          <p:cNvGrpSpPr/>
          <p:nvPr/>
        </p:nvGrpSpPr>
        <p:grpSpPr>
          <a:xfrm>
            <a:off x="955770" y="2276872"/>
            <a:ext cx="7432654" cy="3162475"/>
            <a:chOff x="741445" y="2276872"/>
            <a:chExt cx="7432654" cy="31624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-2011" t="-2958" r="-1564" b="-3538"/>
            <a:stretch/>
          </p:blipFill>
          <p:spPr>
            <a:xfrm>
              <a:off x="757275" y="2276872"/>
              <a:ext cx="7416824" cy="2592288"/>
            </a:xfrm>
            <a:prstGeom prst="rect">
              <a:avLst/>
            </a:prstGeom>
            <a:solidFill>
              <a:schemeClr val="tx2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741445" y="4854572"/>
              <a:ext cx="7416824" cy="58477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Fig. 1. </a:t>
              </a:r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Calculation of the reliability of classification for a classification </a:t>
              </a:r>
              <a:r>
                <a:rPr lang="en-US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b="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problem </a:t>
              </a:r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with C= 3 classes.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871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3 of 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95936" y="2060848"/>
            <a:ext cx="4752528" cy="255454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 smtClean="0"/>
              <a:t>We consider that PLS-DA </a:t>
            </a:r>
            <a:r>
              <a:rPr lang="en-US" sz="2000" b="0" dirty="0"/>
              <a:t>is not a classifier. It serves as a feature extractor from high-dimensional X space into low-dimensional Y space</a:t>
            </a:r>
            <a:r>
              <a:rPr lang="en-US" sz="2000" b="0" dirty="0" smtClean="0"/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b="0" dirty="0" smtClean="0"/>
              <a:t>Classification methods come after.</a:t>
            </a:r>
            <a:endParaRPr lang="ru-RU" sz="20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2365" y="1584412"/>
            <a:ext cx="312349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0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  <a:r>
              <a:rPr lang="en-US" dirty="0" smtClean="0"/>
              <a:t>4 of 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1" y="1004488"/>
            <a:ext cx="2520000" cy="2523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645024"/>
            <a:ext cx="2520000" cy="252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35896" y="1844824"/>
            <a:ext cx="5076056" cy="317009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 introduced </a:t>
            </a:r>
            <a:r>
              <a:rPr lang="en-US" sz="20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two </a:t>
            </a: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classification methods that utilize that concept.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sz="20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first is a conventional hard PLS-DA approach based on LDA. </a:t>
            </a:r>
            <a:endParaRPr lang="en-US" sz="2000" b="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second is a novel </a:t>
            </a:r>
            <a:r>
              <a:rPr lang="en-US" sz="20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soft </a:t>
            </a: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PLS-DA method </a:t>
            </a:r>
            <a:r>
              <a:rPr lang="en-US" sz="20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based on </a:t>
            </a: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QDA.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4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07904" y="1700808"/>
            <a:ext cx="5004048" cy="293926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 defined the </a:t>
            </a:r>
            <a:r>
              <a:rPr lang="en-US" sz="20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principal measures of classification quality (sensitivity, specificity, and efficiency) </a:t>
            </a: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for </a:t>
            </a:r>
            <a:r>
              <a:rPr lang="en-US" sz="20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multi-class PLS-DA. </a:t>
            </a:r>
            <a:endParaRPr lang="en-US" sz="2000" b="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 suggested using these </a:t>
            </a:r>
            <a:r>
              <a:rPr lang="en-US" sz="20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characteristics </a:t>
            </a: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for </a:t>
            </a:r>
            <a:r>
              <a:rPr lang="en-US" sz="20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selection of the </a:t>
            </a: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PLS model complexity. 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Conclusions 5 of 6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954" y="3593634"/>
            <a:ext cx="2520000" cy="2953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0093" y="647006"/>
            <a:ext cx="2520000" cy="29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0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Conclusions </a:t>
            </a:r>
            <a:r>
              <a:rPr lang="en-US" dirty="0" smtClean="0"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6 </a:t>
            </a:r>
            <a:r>
              <a:rPr lang="en-US" dirty="0"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of 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51920" y="1340768"/>
            <a:ext cx="5015880" cy="393954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 compared the </a:t>
            </a:r>
            <a:r>
              <a:rPr lang="en-US" sz="20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discriminant (PLS-DA) and the class-modeling (SIMCA</a:t>
            </a: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It was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shown that SIMCA is better when one class is tight,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other class is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broad.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contrary, PLS-DA is preferable in cases when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classes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have the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same major components but different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impurities.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1560" y="3838940"/>
            <a:ext cx="2520000" cy="2504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1420"/>
          <a:stretch/>
        </p:blipFill>
        <p:spPr>
          <a:xfrm>
            <a:off x="611560" y="1070090"/>
            <a:ext cx="253038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1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Conclusions </a:t>
            </a:r>
            <a:r>
              <a:rPr lang="en-US" dirty="0" smtClean="0"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7 </a:t>
            </a:r>
            <a:r>
              <a:rPr lang="en-US" dirty="0"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of 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23928" y="1484784"/>
            <a:ext cx="4968552" cy="393954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popular opinion that an equal number of objects in the training classes is preferred for a good PLS-DA model is analyzed and found to be wrong. </a:t>
            </a:r>
            <a:endParaRPr lang="en-US" sz="2000" b="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 </a:t>
            </a:r>
            <a:r>
              <a:rPr lang="en-US" sz="20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fact, PLS-DA utilizes a regression approach, the efficiency of which depends primarily on the design of the experiment, rather than on the size of data.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1772816"/>
            <a:ext cx="3135006" cy="31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1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27.02.18</a:t>
            </a:r>
            <a:endParaRPr lang="en-US" alt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8AEA04-8E7C-4979-8914-F27BC32EF18B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WSC-11</a:t>
            </a:r>
          </a:p>
        </p:txBody>
      </p:sp>
      <p:pic>
        <p:nvPicPr>
          <p:cNvPr id="41989" name="Picture 2" descr="Law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276" y="765175"/>
            <a:ext cx="676910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6019" name="AutoShape 3"/>
          <p:cNvSpPr>
            <a:spLocks noChangeArrowheads="1"/>
          </p:cNvSpPr>
          <p:nvPr/>
        </p:nvSpPr>
        <p:spPr bwMode="auto">
          <a:xfrm>
            <a:off x="4067299" y="734249"/>
            <a:ext cx="4681165" cy="1686639"/>
          </a:xfrm>
          <a:prstGeom prst="cloudCallout">
            <a:avLst>
              <a:gd name="adj1" fmla="val -62565"/>
              <a:gd name="adj2" fmla="val 43227"/>
            </a:avLst>
          </a:prstGeom>
          <a:solidFill>
            <a:schemeClr val="accent1">
              <a:alpha val="96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 </a:t>
            </a:r>
            <a:r>
              <a:rPr lang="en-US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br>
              <a:rPr lang="en-US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 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attention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1259632" y="5804486"/>
            <a:ext cx="1997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i="1" dirty="0">
                <a:solidFill>
                  <a:schemeClr val="tx2"/>
                </a:solidFill>
              </a:rPr>
              <a:t>A Lawyer’s </a:t>
            </a:r>
            <a:r>
              <a:rPr lang="en-US" sz="1600" i="1" dirty="0" smtClean="0">
                <a:solidFill>
                  <a:schemeClr val="tx2"/>
                </a:solidFill>
              </a:rPr>
              <a:t>failure </a:t>
            </a:r>
            <a:endParaRPr lang="en-US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1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grpSp>
        <p:nvGrpSpPr>
          <p:cNvPr id="6" name="Group 12"/>
          <p:cNvGrpSpPr/>
          <p:nvPr/>
        </p:nvGrpSpPr>
        <p:grpSpPr>
          <a:xfrm>
            <a:off x="251520" y="1052736"/>
            <a:ext cx="1800000" cy="5256584"/>
            <a:chOff x="1907704" y="1124744"/>
            <a:chExt cx="1800000" cy="5256584"/>
          </a:xfrm>
        </p:grpSpPr>
        <p:sp>
          <p:nvSpPr>
            <p:cNvPr id="10" name="Rectangle 9"/>
            <p:cNvSpPr/>
            <p:nvPr/>
          </p:nvSpPr>
          <p:spPr bwMode="auto">
            <a:xfrm>
              <a:off x="2736000" y="1124744"/>
              <a:ext cx="144016" cy="525658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907704" y="1484784"/>
              <a:ext cx="1800000" cy="1800200"/>
              <a:chOff x="611560" y="3861048"/>
              <a:chExt cx="1800000" cy="180020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611560" y="3861048"/>
                <a:ext cx="1800000" cy="1800200"/>
              </a:xfrm>
              <a:prstGeom prst="rect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Flowchart: Display 6"/>
              <p:cNvSpPr/>
              <p:nvPr/>
            </p:nvSpPr>
            <p:spPr bwMode="auto">
              <a:xfrm rot="16200000">
                <a:off x="683570" y="3933056"/>
                <a:ext cx="1656184" cy="1656183"/>
              </a:xfrm>
              <a:prstGeom prst="flowChartDisplay">
                <a:avLst/>
              </a:prstGeom>
              <a:solidFill>
                <a:schemeClr val="tx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none" lIns="36000" tIns="36000" rIns="36000" bIns="3600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PLS-DA</a:t>
                </a:r>
                <a:endParaRPr kumimoji="0" lang="ru-RU" sz="4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 bwMode="auto">
            <a:xfrm>
              <a:off x="2195736" y="1124744"/>
              <a:ext cx="1152128" cy="28803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411760" y="3717032"/>
              <a:ext cx="792088" cy="151216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Narrow" pitchFamily="34" charset="0"/>
                </a:rPr>
                <a:t>MILE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800" dirty="0" smtClean="0">
                  <a:solidFill>
                    <a:schemeClr val="tx2"/>
                  </a:solidFill>
                  <a:latin typeface="Arial Narrow" pitchFamily="34" charset="0"/>
                </a:rPr>
                <a:t> 0</a:t>
              </a:r>
              <a:endPara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2267744" y="1052736"/>
            <a:ext cx="1800000" cy="5256584"/>
            <a:chOff x="5292080" y="1124744"/>
            <a:chExt cx="1800000" cy="5256584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120376" y="1124744"/>
              <a:ext cx="144016" cy="525658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oup 8"/>
            <p:cNvGrpSpPr/>
            <p:nvPr/>
          </p:nvGrpSpPr>
          <p:grpSpPr>
            <a:xfrm>
              <a:off x="5292080" y="1484784"/>
              <a:ext cx="1800000" cy="1800200"/>
              <a:chOff x="611560" y="3861048"/>
              <a:chExt cx="1800000" cy="18002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611560" y="3861048"/>
                <a:ext cx="1800000" cy="1800200"/>
              </a:xfrm>
              <a:prstGeom prst="rect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Flowchart: Display 19"/>
              <p:cNvSpPr/>
              <p:nvPr/>
            </p:nvSpPr>
            <p:spPr bwMode="auto">
              <a:xfrm rot="16200000">
                <a:off x="683570" y="3933056"/>
                <a:ext cx="1656184" cy="1656183"/>
              </a:xfrm>
              <a:prstGeom prst="flowChartDisplay">
                <a:avLst/>
              </a:prstGeom>
              <a:solidFill>
                <a:schemeClr val="tx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none" lIns="36000" tIns="36000" rIns="36000" bIns="3600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LDA</a:t>
                </a:r>
                <a:endParaRPr kumimoji="0" lang="ru-RU" sz="4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 bwMode="auto">
            <a:xfrm>
              <a:off x="5580112" y="1124744"/>
              <a:ext cx="1152128" cy="28803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TO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21"/>
          <p:cNvGrpSpPr/>
          <p:nvPr/>
        </p:nvGrpSpPr>
        <p:grpSpPr>
          <a:xfrm>
            <a:off x="4572000" y="1052736"/>
            <a:ext cx="1800000" cy="5256584"/>
            <a:chOff x="5292080" y="1124744"/>
            <a:chExt cx="1800000" cy="5256584"/>
          </a:xfrm>
        </p:grpSpPr>
        <p:sp>
          <p:nvSpPr>
            <p:cNvPr id="23" name="Rectangle 22"/>
            <p:cNvSpPr/>
            <p:nvPr/>
          </p:nvSpPr>
          <p:spPr bwMode="auto">
            <a:xfrm>
              <a:off x="6120376" y="1124744"/>
              <a:ext cx="144016" cy="525658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8" name="Group 8"/>
            <p:cNvGrpSpPr/>
            <p:nvPr/>
          </p:nvGrpSpPr>
          <p:grpSpPr>
            <a:xfrm>
              <a:off x="5292080" y="1484784"/>
              <a:ext cx="1800000" cy="1800200"/>
              <a:chOff x="611560" y="3861048"/>
              <a:chExt cx="1800000" cy="1800200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611560" y="3861048"/>
                <a:ext cx="1800000" cy="1800200"/>
              </a:xfrm>
              <a:prstGeom prst="rect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Flowchart: Display 26"/>
              <p:cNvSpPr/>
              <p:nvPr/>
            </p:nvSpPr>
            <p:spPr bwMode="auto">
              <a:xfrm rot="16200000">
                <a:off x="683570" y="3933056"/>
                <a:ext cx="1656184" cy="1656183"/>
              </a:xfrm>
              <a:prstGeom prst="flowChartDisplay">
                <a:avLst/>
              </a:prstGeom>
              <a:solidFill>
                <a:schemeClr val="tx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none" lIns="36000" tIns="36000" rIns="36000" bIns="3600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QDA</a:t>
                </a:r>
                <a:endParaRPr kumimoji="0" lang="ru-RU" sz="4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sp>
          <p:nvSpPr>
            <p:cNvPr id="25" name="Rounded Rectangle 24"/>
            <p:cNvSpPr/>
            <p:nvPr/>
          </p:nvSpPr>
          <p:spPr bwMode="auto">
            <a:xfrm>
              <a:off x="5580112" y="1124744"/>
              <a:ext cx="1152128" cy="28803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TO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27"/>
          <p:cNvGrpSpPr/>
          <p:nvPr/>
        </p:nvGrpSpPr>
        <p:grpSpPr>
          <a:xfrm>
            <a:off x="6876256" y="1052736"/>
            <a:ext cx="1800000" cy="5256584"/>
            <a:chOff x="5292080" y="1124744"/>
            <a:chExt cx="1800000" cy="525658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6120376" y="1124744"/>
              <a:ext cx="144016" cy="525658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" name="Group 8"/>
            <p:cNvGrpSpPr/>
            <p:nvPr/>
          </p:nvGrpSpPr>
          <p:grpSpPr>
            <a:xfrm>
              <a:off x="5292080" y="1484784"/>
              <a:ext cx="1800000" cy="1800200"/>
              <a:chOff x="611560" y="3861048"/>
              <a:chExt cx="1800000" cy="18002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611560" y="3861048"/>
                <a:ext cx="1800000" cy="1800200"/>
              </a:xfrm>
              <a:prstGeom prst="rect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lowchart: Display 32"/>
              <p:cNvSpPr/>
              <p:nvPr/>
            </p:nvSpPr>
            <p:spPr bwMode="auto">
              <a:xfrm rot="16200000">
                <a:off x="683570" y="3933056"/>
                <a:ext cx="1656184" cy="1656183"/>
              </a:xfrm>
              <a:prstGeom prst="flowChartDisplay">
                <a:avLst/>
              </a:prstGeom>
              <a:solidFill>
                <a:schemeClr val="tx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none" lIns="36000" tIns="36000" rIns="36000" bIns="3600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kNN</a:t>
                </a:r>
                <a:endParaRPr kumimoji="0" lang="ru-RU" sz="4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sp>
          <p:nvSpPr>
            <p:cNvPr id="31" name="Rounded Rectangle 30"/>
            <p:cNvSpPr/>
            <p:nvPr/>
          </p:nvSpPr>
          <p:spPr bwMode="auto">
            <a:xfrm>
              <a:off x="5580112" y="1124744"/>
              <a:ext cx="1152128" cy="28803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TO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</a:t>
            </a:r>
            <a:r>
              <a:rPr lang="en-US" dirty="0" smtClean="0"/>
              <a:t>3 </a:t>
            </a:r>
            <a:r>
              <a:rPr lang="en-US" dirty="0"/>
              <a:t>of 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3568" y="764704"/>
            <a:ext cx="7344816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application of the PLS scores for classification can lead to incorrect results and wrong interpretations.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6156012"/>
            <a:ext cx="709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Kjeldahl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R. Bro, Some common misunderstandings in chemometrics, J.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Chemom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.; 24: 558–564 (2010)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34239" y="1789447"/>
            <a:ext cx="5475521" cy="4172819"/>
            <a:chOff x="2120814" y="1666532"/>
            <a:chExt cx="5475521" cy="41728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3728" y="1666532"/>
              <a:ext cx="5472607" cy="37890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20814" y="5254576"/>
              <a:ext cx="5475521" cy="58477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b="0" dirty="0"/>
                <a:t>Figure 4. Score plot for a PLSDA model of random data. </a:t>
              </a:r>
              <a:r>
                <a:rPr lang="en-US" b="0" dirty="0" smtClean="0"/>
                <a:t>Excellent—but  meaningless—class </a:t>
              </a:r>
              <a:r>
                <a:rPr lang="en-US" b="0" dirty="0"/>
                <a:t>separation is </a:t>
              </a:r>
              <a:r>
                <a:rPr lang="en-US" b="0" dirty="0" smtClean="0"/>
                <a:t>obtained</a:t>
              </a:r>
              <a:endPara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78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8088"/>
            <a:ext cx="7543800" cy="506413"/>
          </a:xfrm>
        </p:spPr>
        <p:txBody>
          <a:bodyPr/>
          <a:lstStyle/>
          <a:p>
            <a:r>
              <a:rPr lang="en-US" dirty="0"/>
              <a:t>Motivation: </a:t>
            </a:r>
            <a:r>
              <a:rPr lang="en-US" dirty="0" smtClean="0"/>
              <a:t>4 </a:t>
            </a:r>
            <a:r>
              <a:rPr lang="en-US" dirty="0"/>
              <a:t>of 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6747" y="653787"/>
            <a:ext cx="7830506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PLS-DA is an inappropriate method of authentication. In fact</a:t>
            </a:r>
            <a:r>
              <a:rPr lang="en-US" dirty="0" smtClean="0"/>
              <a:t>, </a:t>
            </a:r>
            <a:r>
              <a:rPr lang="en-US" dirty="0"/>
              <a:t>PLS-DA has a serious shortcoming being a hard classification tool. </a:t>
            </a:r>
            <a:r>
              <a:rPr lang="en-US" dirty="0" smtClean="0"/>
              <a:t>Is it possible to soften it?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616651" cy="3625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5789" y="1651028"/>
            <a:ext cx="3616651" cy="3625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5767773"/>
            <a:ext cx="794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O.Ye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Rodionova,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A.V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Titova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A.L. Pomerantsev, Discriminant analysis is an inappropriate method of authentication, Trends Anal. Chem., 78 (4), 17-22 (2016)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149" y="5229200"/>
            <a:ext cx="7947701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Fig. 2. Application of PLS-DA for authentication.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31847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60" y="114275"/>
            <a:ext cx="7543800" cy="506413"/>
          </a:xfrm>
        </p:spPr>
        <p:txBody>
          <a:bodyPr/>
          <a:lstStyle/>
          <a:p>
            <a:r>
              <a:rPr lang="en-US" dirty="0" smtClean="0"/>
              <a:t>Basics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graphicFrame>
        <p:nvGraphicFramePr>
          <p:cNvPr id="7" name="Group 465"/>
          <p:cNvGraphicFramePr>
            <a:graphicFrameLocks noGrp="1"/>
          </p:cNvGraphicFramePr>
          <p:nvPr/>
        </p:nvGraphicFramePr>
        <p:xfrm>
          <a:off x="899592" y="996172"/>
          <a:ext cx="4032000" cy="3296924"/>
        </p:xfrm>
        <a:graphic>
          <a:graphicData uri="http://schemas.openxmlformats.org/drawingml/2006/table">
            <a:tbl>
              <a:tblPr/>
              <a:tblGrid>
                <a:gridCol w="57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3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1k</a:t>
                      </a:r>
                      <a:endParaRPr kumimoji="0" lang="en-US" sz="13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i2</a:t>
                      </a:r>
                      <a:endParaRPr kumimoji="0" lang="en-US" sz="13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ik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i+1,1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i+1,2</a:t>
                      </a:r>
                      <a:endParaRPr kumimoji="0" lang="en-US" sz="13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1+1,k</a:t>
                      </a:r>
                      <a:endParaRPr kumimoji="0" lang="en-US" sz="13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...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n1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n2</a:t>
                      </a:r>
                      <a:endParaRPr kumimoji="0" lang="en-US" sz="13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...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... 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nk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i+1,1</a:t>
                      </a:r>
                      <a:endParaRPr kumimoji="0" lang="en-US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i+1,2</a:t>
                      </a:r>
                      <a:endParaRPr kumimoji="0" lang="en-US" sz="1300" b="1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i-FI" sz="1300" b="1" i="0" u="none" strike="noStrike" cap="none" normalizeH="0" baseline="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1+1,k</a:t>
                      </a:r>
                      <a:endParaRPr kumimoji="0" lang="en-US" sz="1300" b="1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n2</a:t>
                      </a:r>
                      <a:endParaRPr kumimoji="0" lang="en-US" sz="13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...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...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fi-FI" sz="1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nk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 useBgFill="1">
        <p:nvSpPr>
          <p:cNvPr id="9" name="Rectangle 356"/>
          <p:cNvSpPr>
            <a:spLocks noChangeArrowheads="1"/>
          </p:cNvSpPr>
          <p:nvPr/>
        </p:nvSpPr>
        <p:spPr bwMode="auto">
          <a:xfrm>
            <a:off x="2339752" y="1212196"/>
            <a:ext cx="1409360" cy="46166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60000"/>
              </a:spcBef>
              <a:buClr>
                <a:schemeClr val="tx1"/>
              </a:buClr>
              <a:buFontTx/>
              <a:buNone/>
            </a:pPr>
            <a:r>
              <a:rPr lang="fi-FI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fi-FI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fi-FI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Rectangle 356"/>
          <p:cNvSpPr>
            <a:spLocks noChangeArrowheads="1"/>
          </p:cNvSpPr>
          <p:nvPr/>
        </p:nvSpPr>
        <p:spPr bwMode="auto">
          <a:xfrm>
            <a:off x="2339752" y="2076292"/>
            <a:ext cx="1409360" cy="46166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60000"/>
              </a:spcBef>
              <a:buClr>
                <a:schemeClr val="tx1"/>
              </a:buClr>
              <a:buFontTx/>
              <a:buNone/>
            </a:pPr>
            <a:r>
              <a:rPr lang="fi-FI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fi-FI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fi-FI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2" name="Rectangle 356"/>
          <p:cNvSpPr>
            <a:spLocks noChangeArrowheads="1"/>
          </p:cNvSpPr>
          <p:nvPr/>
        </p:nvSpPr>
        <p:spPr bwMode="auto">
          <a:xfrm>
            <a:off x="2411760" y="3588460"/>
            <a:ext cx="1494320" cy="46166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60000"/>
              </a:spcBef>
              <a:buClr>
                <a:schemeClr val="tx1"/>
              </a:buClr>
              <a:buFontTx/>
              <a:buNone/>
            </a:pPr>
            <a:r>
              <a:rPr lang="fi-FI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fi-FI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fi-FI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956" y="2132856"/>
            <a:ext cx="391628" cy="1008857"/>
          </a:xfrm>
          <a:prstGeom prst="rect">
            <a:avLst/>
          </a:prstGeom>
          <a:noFill/>
        </p:spPr>
        <p:txBody>
          <a:bodyPr vert="vert270" wrap="none" lIns="72000" tIns="36000" rIns="72000" bIns="36000" rtlCol="0">
            <a:spAutoFit/>
          </a:bodyPr>
          <a:lstStyle/>
          <a:p>
            <a:r>
              <a:rPr lang="en-US" i="1" dirty="0" smtClean="0"/>
              <a:t>I</a:t>
            </a:r>
            <a:r>
              <a:rPr lang="en-US" dirty="0" smtClean="0"/>
              <a:t> samples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636132"/>
            <a:ext cx="2543499" cy="318924"/>
          </a:xfrm>
          <a:prstGeom prst="rect">
            <a:avLst/>
          </a:prstGeom>
          <a:noFill/>
        </p:spPr>
        <p:txBody>
          <a:bodyPr vert="horz" wrap="none" lIns="72000" tIns="36000" rIns="72000" bIns="36000" rtlCol="0">
            <a:spAutoFit/>
          </a:bodyPr>
          <a:lstStyle/>
          <a:p>
            <a:r>
              <a:rPr lang="en-US" i="1" dirty="0" smtClean="0"/>
              <a:t>J</a:t>
            </a:r>
            <a:r>
              <a:rPr lang="en-US" dirty="0" smtClean="0"/>
              <a:t> variables (fingerprints)</a:t>
            </a:r>
            <a:endParaRPr lang="ru-RU" dirty="0"/>
          </a:p>
        </p:txBody>
      </p:sp>
      <p:grpSp>
        <p:nvGrpSpPr>
          <p:cNvPr id="6" name="Group 18"/>
          <p:cNvGrpSpPr/>
          <p:nvPr/>
        </p:nvGrpSpPr>
        <p:grpSpPr>
          <a:xfrm>
            <a:off x="971600" y="1052736"/>
            <a:ext cx="7056784" cy="3201076"/>
            <a:chOff x="683568" y="1196752"/>
            <a:chExt cx="7056784" cy="3201076"/>
          </a:xfrm>
        </p:grpSpPr>
        <p:sp>
          <p:nvSpPr>
            <p:cNvPr id="16" name="TextBox 15"/>
            <p:cNvSpPr txBox="1"/>
            <p:nvPr/>
          </p:nvSpPr>
          <p:spPr>
            <a:xfrm>
              <a:off x="683568" y="1196752"/>
              <a:ext cx="3888432" cy="3168352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9600" dirty="0" smtClean="0"/>
                <a:t>X</a:t>
              </a:r>
              <a:endParaRPr lang="ru-RU" sz="9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0152" y="1197104"/>
              <a:ext cx="1800200" cy="3200724"/>
            </a:xfrm>
            <a:prstGeom prst="rect">
              <a:avLst/>
            </a:prstGeom>
            <a:solidFill>
              <a:schemeClr val="tx2">
                <a:alpha val="56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9600" dirty="0" smtClean="0"/>
                <a:t>Y</a:t>
              </a:r>
              <a:endParaRPr lang="ru-RU" sz="9600" dirty="0"/>
            </a:p>
          </p:txBody>
        </p:sp>
        <p:sp>
          <p:nvSpPr>
            <p:cNvPr id="18" name="AutoShape 169"/>
            <p:cNvSpPr>
              <a:spLocks noChangeArrowheads="1"/>
            </p:cNvSpPr>
            <p:nvPr/>
          </p:nvSpPr>
          <p:spPr bwMode="auto">
            <a:xfrm>
              <a:off x="4788024" y="2286000"/>
              <a:ext cx="943744" cy="1143000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PLS2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84168" y="564124"/>
            <a:ext cx="2114550" cy="3859321"/>
            <a:chOff x="6345882" y="564124"/>
            <a:chExt cx="2114550" cy="3859321"/>
          </a:xfrm>
        </p:grpSpPr>
        <p:sp>
          <p:nvSpPr>
            <p:cNvPr id="15" name="TextBox 14"/>
            <p:cNvSpPr txBox="1"/>
            <p:nvPr/>
          </p:nvSpPr>
          <p:spPr>
            <a:xfrm>
              <a:off x="7092280" y="564124"/>
              <a:ext cx="1091178" cy="318924"/>
            </a:xfrm>
            <a:prstGeom prst="rect">
              <a:avLst/>
            </a:prstGeom>
            <a:noFill/>
          </p:spPr>
          <p:txBody>
            <a:bodyPr vert="horz" wrap="none" lIns="72000" tIns="36000" rIns="72000" bIns="36000" rtlCol="0">
              <a:spAutoFit/>
            </a:bodyPr>
            <a:lstStyle/>
            <a:p>
              <a:r>
                <a:rPr lang="en-US" i="1" dirty="0" smtClean="0"/>
                <a:t>K</a:t>
              </a:r>
              <a:r>
                <a:rPr lang="en-US" dirty="0" smtClean="0"/>
                <a:t> classes</a:t>
              </a:r>
              <a:endParaRPr lang="ru-RU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45882" y="908720"/>
              <a:ext cx="2114550" cy="351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631770" y="1306720"/>
            <a:ext cx="7963197" cy="5184576"/>
            <a:chOff x="631770" y="1306720"/>
            <a:chExt cx="7963197" cy="5184576"/>
          </a:xfrm>
        </p:grpSpPr>
        <p:grpSp>
          <p:nvGrpSpPr>
            <p:cNvPr id="8" name="Group 31"/>
            <p:cNvGrpSpPr/>
            <p:nvPr/>
          </p:nvGrpSpPr>
          <p:grpSpPr>
            <a:xfrm>
              <a:off x="5148064" y="1306720"/>
              <a:ext cx="3446903" cy="5184576"/>
              <a:chOff x="5507441" y="1268760"/>
              <a:chExt cx="3446903" cy="5184576"/>
            </a:xfrm>
          </p:grpSpPr>
          <p:grpSp>
            <p:nvGrpSpPr>
              <p:cNvPr id="19" name="Group 19"/>
              <p:cNvGrpSpPr/>
              <p:nvPr/>
            </p:nvGrpSpPr>
            <p:grpSpPr>
              <a:xfrm>
                <a:off x="5507441" y="4503229"/>
                <a:ext cx="2880983" cy="1950107"/>
                <a:chOff x="2195736" y="1700808"/>
                <a:chExt cx="3237059" cy="2191132"/>
              </a:xfrm>
            </p:grpSpPr>
            <p:cxnSp>
              <p:nvCxnSpPr>
                <p:cNvPr id="21" name="Straight Connector 20"/>
                <p:cNvCxnSpPr/>
                <p:nvPr/>
              </p:nvCxnSpPr>
              <p:spPr bwMode="auto">
                <a:xfrm>
                  <a:off x="2699792" y="1700808"/>
                  <a:ext cx="0" cy="1368152"/>
                </a:xfrm>
                <a:prstGeom prst="line">
                  <a:avLst/>
                </a:prstGeom>
                <a:solidFill>
                  <a:schemeClr val="tx2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 flipH="1">
                  <a:off x="2699792" y="3060576"/>
                  <a:ext cx="1503784" cy="8384"/>
                </a:xfrm>
                <a:prstGeom prst="line">
                  <a:avLst/>
                </a:prstGeom>
                <a:solidFill>
                  <a:schemeClr val="tx2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 bwMode="auto">
                <a:xfrm flipV="1">
                  <a:off x="2195736" y="3073152"/>
                  <a:ext cx="512440" cy="711696"/>
                </a:xfrm>
                <a:prstGeom prst="line">
                  <a:avLst/>
                </a:prstGeom>
                <a:solidFill>
                  <a:schemeClr val="tx2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3995936" y="2708920"/>
                  <a:ext cx="1436859" cy="318924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r>
                    <a:rPr lang="en-US" b="0" baseline="-25000" dirty="0" smtClean="0"/>
                    <a:t>1</a:t>
                  </a:r>
                  <a:r>
                    <a:rPr lang="en-US" b="0" dirty="0" smtClean="0"/>
                    <a:t>=(1,0,0,..., 0)</a:t>
                  </a:r>
                  <a:endParaRPr lang="ru-RU" b="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771800" y="1700808"/>
                  <a:ext cx="1436859" cy="318924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r>
                    <a:rPr lang="en-US" b="0" baseline="-25000" dirty="0" smtClean="0"/>
                    <a:t>2</a:t>
                  </a:r>
                  <a:r>
                    <a:rPr lang="en-US" b="0" dirty="0" smtClean="0"/>
                    <a:t>=(0,1,0,..., 0)</a:t>
                  </a:r>
                  <a:endParaRPr lang="ru-RU" b="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483768" y="3573016"/>
                  <a:ext cx="1436859" cy="318924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r>
                    <a:rPr lang="en-US" b="0" baseline="-25000" dirty="0" smtClean="0"/>
                    <a:t>3</a:t>
                  </a:r>
                  <a:r>
                    <a:rPr lang="en-US" b="0" dirty="0" smtClean="0"/>
                    <a:t>=(0,0,1,..., 0)</a:t>
                  </a:r>
                  <a:endParaRPr lang="ru-RU" b="0" dirty="0"/>
                </a:p>
              </p:txBody>
            </p:sp>
          </p:grpSp>
          <p:grpSp>
            <p:nvGrpSpPr>
              <p:cNvPr id="20" name="Group 30"/>
              <p:cNvGrpSpPr/>
              <p:nvPr/>
            </p:nvGrpSpPr>
            <p:grpSpPr>
              <a:xfrm>
                <a:off x="8676456" y="1268760"/>
                <a:ext cx="277888" cy="2767196"/>
                <a:chOff x="8676456" y="1268760"/>
                <a:chExt cx="277888" cy="2767196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8676456" y="1268760"/>
                  <a:ext cx="261857" cy="318924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r>
                    <a:rPr lang="en-US" b="0" baseline="-25000" dirty="0" smtClean="0"/>
                    <a:t>1</a:t>
                  </a:r>
                  <a:endParaRPr lang="ru-RU" b="0" baseline="-250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676456" y="2204864"/>
                  <a:ext cx="261857" cy="318924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r>
                    <a:rPr lang="en-US" b="0" baseline="-25000" dirty="0" smtClean="0"/>
                    <a:t>2</a:t>
                  </a:r>
                  <a:endParaRPr lang="ru-RU" b="0" baseline="-25000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8676456" y="3717032"/>
                  <a:ext cx="277888" cy="318924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spAutoFit/>
                </a:bodyPr>
                <a:lstStyle/>
                <a:p>
                  <a:r>
                    <a:rPr lang="en-US" dirty="0" err="1" smtClean="0"/>
                    <a:t>e</a:t>
                  </a:r>
                  <a:r>
                    <a:rPr lang="en-US" b="0" i="1" baseline="-25000" dirty="0" err="1" smtClean="0"/>
                    <a:t>K</a:t>
                  </a:r>
                  <a:endParaRPr lang="ru-RU" b="0" i="1" baseline="-250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8676456" y="2852936"/>
                  <a:ext cx="245827" cy="318924"/>
                </a:xfrm>
                <a:prstGeom prst="rect">
                  <a:avLst/>
                </a:prstGeom>
                <a:noFill/>
              </p:spPr>
              <p:txBody>
                <a:bodyPr wrap="none" lIns="36000" tIns="36000" rIns="36000" bIns="36000" rtlCol="0" anchor="ctr" anchorCtr="0">
                  <a:spAutoFit/>
                </a:bodyPr>
                <a:lstStyle/>
                <a:p>
                  <a:r>
                    <a:rPr lang="en-US" dirty="0" smtClean="0"/>
                    <a:t>...</a:t>
                  </a:r>
                  <a:endParaRPr lang="ru-RU" b="0" baseline="-25000" dirty="0"/>
                </a:p>
              </p:txBody>
            </p:sp>
          </p:grp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31770" y="4623519"/>
              <a:ext cx="4095913" cy="17810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PLS2 Technical Details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25602" y="892139"/>
            <a:ext cx="1944216" cy="90000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800" dirty="0" smtClean="0"/>
              <a:t>X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5361" y="890664"/>
            <a:ext cx="720000" cy="900000"/>
          </a:xfrm>
          <a:prstGeom prst="rect">
            <a:avLst/>
          </a:prstGeom>
          <a:solidFill>
            <a:srgbClr val="66FFFF">
              <a:alpha val="56000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800" dirty="0" smtClean="0"/>
              <a:t>Y</a:t>
            </a:r>
            <a:endParaRPr lang="ru-RU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2025602" y="2291421"/>
            <a:ext cx="1944216" cy="90000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800" dirty="0" err="1" smtClean="0"/>
              <a:t>X</a:t>
            </a:r>
            <a:r>
              <a:rPr lang="en-US" sz="4800" baseline="-25000" dirty="0" err="1" smtClean="0"/>
              <a:t>s</a:t>
            </a:r>
            <a:endParaRPr lang="ru-RU" sz="48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48106" y="2268938"/>
            <a:ext cx="720000" cy="900000"/>
          </a:xfrm>
          <a:prstGeom prst="rect">
            <a:avLst/>
          </a:prstGeom>
          <a:solidFill>
            <a:srgbClr val="66FFFF">
              <a:alpha val="56000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4800" dirty="0" smtClean="0"/>
              <a:t>Y</a:t>
            </a:r>
            <a:r>
              <a:rPr lang="en-US" sz="4800" baseline="-25000" dirty="0" smtClean="0"/>
              <a:t>s</a:t>
            </a:r>
            <a:endParaRPr lang="ru-RU" sz="4800" baseline="-25000" dirty="0"/>
          </a:p>
        </p:txBody>
      </p:sp>
      <p:sp>
        <p:nvSpPr>
          <p:cNvPr id="26" name="Down Arrow 25"/>
          <p:cNvSpPr/>
          <p:nvPr/>
        </p:nvSpPr>
        <p:spPr bwMode="auto">
          <a:xfrm>
            <a:off x="3735818" y="1822606"/>
            <a:ext cx="468000" cy="432000"/>
          </a:xfrm>
          <a:prstGeom prst="downArrow">
            <a:avLst/>
          </a:prstGeom>
          <a:solidFill>
            <a:schemeClr val="tx2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580112" y="2268938"/>
            <a:ext cx="781362" cy="922483"/>
            <a:chOff x="5659800" y="2268938"/>
            <a:chExt cx="781362" cy="922483"/>
          </a:xfrm>
        </p:grpSpPr>
        <p:sp>
          <p:nvSpPr>
            <p:cNvPr id="29" name="TextBox 28"/>
            <p:cNvSpPr txBox="1"/>
            <p:nvPr/>
          </p:nvSpPr>
          <p:spPr>
            <a:xfrm>
              <a:off x="5659800" y="2291421"/>
              <a:ext cx="720000" cy="900000"/>
            </a:xfrm>
            <a:prstGeom prst="rect">
              <a:avLst/>
            </a:prstGeom>
            <a:solidFill>
              <a:srgbClr val="66FFFF">
                <a:alpha val="56000"/>
              </a:srgb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endParaRPr lang="ru-RU" sz="4800" baseline="-25000" dirty="0"/>
            </a:p>
          </p:txBody>
        </p:sp>
        <p:pic>
          <p:nvPicPr>
            <p:cNvPr id="34" name="Picture 33"/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-17326" r="94026" b="1"/>
            <a:stretch/>
          </p:blipFill>
          <p:spPr>
            <a:xfrm>
              <a:off x="5711794" y="2268938"/>
              <a:ext cx="729368" cy="874297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639100" y="890664"/>
            <a:ext cx="720000" cy="918056"/>
            <a:chOff x="5639100" y="890664"/>
            <a:chExt cx="720000" cy="918056"/>
          </a:xfrm>
        </p:grpSpPr>
        <p:sp>
          <p:nvSpPr>
            <p:cNvPr id="37" name="TextBox 36"/>
            <p:cNvSpPr txBox="1"/>
            <p:nvPr/>
          </p:nvSpPr>
          <p:spPr>
            <a:xfrm>
              <a:off x="5639100" y="908720"/>
              <a:ext cx="720000" cy="900000"/>
            </a:xfrm>
            <a:prstGeom prst="rect">
              <a:avLst/>
            </a:prstGeom>
            <a:solidFill>
              <a:srgbClr val="66FFFF">
                <a:alpha val="56000"/>
              </a:srgbClr>
            </a:solidFill>
          </p:spPr>
          <p:txBody>
            <a:bodyPr wrap="none" rtlCol="0" anchor="ctr">
              <a:noAutofit/>
            </a:bodyPr>
            <a:lstStyle/>
            <a:p>
              <a:pPr algn="ctr"/>
              <a:endParaRPr lang="ru-RU" sz="4800" baseline="-25000" dirty="0"/>
            </a:p>
          </p:txBody>
        </p:sp>
        <p:pic>
          <p:nvPicPr>
            <p:cNvPr id="38" name="Picture 37"/>
            <p:cNvPicPr>
              <a:picLocks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-17326" r="96662" b="1"/>
            <a:stretch/>
          </p:blipFill>
          <p:spPr>
            <a:xfrm>
              <a:off x="5793012" y="890664"/>
              <a:ext cx="407555" cy="874297"/>
            </a:xfrm>
            <a:prstGeom prst="rect">
              <a:avLst/>
            </a:prstGeom>
          </p:spPr>
        </p:pic>
      </p:grpSp>
      <p:sp>
        <p:nvSpPr>
          <p:cNvPr id="41" name="Down Arrow 40"/>
          <p:cNvSpPr/>
          <p:nvPr/>
        </p:nvSpPr>
        <p:spPr bwMode="auto">
          <a:xfrm rot="-5400000">
            <a:off x="4940109" y="2490086"/>
            <a:ext cx="468000" cy="432000"/>
          </a:xfrm>
          <a:prstGeom prst="downArrow">
            <a:avLst/>
          </a:prstGeom>
          <a:solidFill>
            <a:schemeClr val="tx2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44" name="Up Arrow 43"/>
          <p:cNvSpPr/>
          <p:nvPr/>
        </p:nvSpPr>
        <p:spPr bwMode="auto">
          <a:xfrm>
            <a:off x="5739816" y="1818937"/>
            <a:ext cx="468000" cy="432000"/>
          </a:xfrm>
          <a:prstGeom prst="upArrow">
            <a:avLst/>
          </a:prstGeom>
          <a:solidFill>
            <a:schemeClr val="tx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7158" y="4111164"/>
            <a:ext cx="8715600" cy="19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2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decision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27.02.18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922040-B7BC-4761-AF57-2BFAC3B81F8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WSC-11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86048" y="2004284"/>
          <a:ext cx="2304000" cy="3296924"/>
        </p:xfrm>
        <a:graphic>
          <a:graphicData uri="http://schemas.openxmlformats.org/drawingml/2006/table">
            <a:tbl>
              <a:tblPr/>
              <a:tblGrid>
                <a:gridCol w="61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3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3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fi-FI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fi-FI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solidFill>
                              <a:srgbClr val="FF33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300" b="1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...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05728" y="2004284"/>
          <a:ext cx="2304000" cy="3296924"/>
        </p:xfrm>
        <a:graphic>
          <a:graphicData uri="http://schemas.openxmlformats.org/drawingml/2006/table">
            <a:tbl>
              <a:tblPr/>
              <a:tblGrid>
                <a:gridCol w="61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1.01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0.02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-0.05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0.98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-0.05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0.02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1.02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0.02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-0.03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0.95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…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0.06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fi-FI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-2500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0.04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-0.02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solidFill>
                            <a:srgbClr val="FF3300"/>
                          </a:solidFill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1.05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-0.02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0.08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...</a:t>
                      </a:r>
                      <a:endParaRPr kumimoji="0" lang="fi-FI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1.1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8530" y="126876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</a:t>
            </a:r>
            <a:endParaRPr lang="ru-RU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516216" y="2181671"/>
            <a:ext cx="1350304" cy="2837929"/>
            <a:chOff x="6588224" y="2103239"/>
            <a:chExt cx="1566328" cy="2837929"/>
          </a:xfrm>
        </p:grpSpPr>
        <p:sp useBgFill="1">
          <p:nvSpPr>
            <p:cNvPr id="11" name="Rectangle 356"/>
            <p:cNvSpPr>
              <a:spLocks noChangeArrowheads="1"/>
            </p:cNvSpPr>
            <p:nvPr/>
          </p:nvSpPr>
          <p:spPr bwMode="auto">
            <a:xfrm>
              <a:off x="6588224" y="2103239"/>
              <a:ext cx="1409360" cy="46166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60000"/>
                </a:spcBef>
                <a:buClr>
                  <a:schemeClr val="tx1"/>
                </a:buClr>
                <a:buFontTx/>
                <a:buNone/>
              </a:pPr>
              <a:r>
                <a:rPr lang="fi-FI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CLASS </a:t>
              </a:r>
              <a:r>
                <a:rPr lang="fi-FI" sz="2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fi-FI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 useBgFill="1">
          <p:nvSpPr>
            <p:cNvPr id="12" name="Rectangle 356"/>
            <p:cNvSpPr>
              <a:spLocks noChangeArrowheads="1"/>
            </p:cNvSpPr>
            <p:nvPr/>
          </p:nvSpPr>
          <p:spPr bwMode="auto">
            <a:xfrm>
              <a:off x="6588224" y="2967335"/>
              <a:ext cx="1409360" cy="46166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60000"/>
                </a:spcBef>
                <a:buClr>
                  <a:schemeClr val="tx1"/>
                </a:buClr>
                <a:buFontTx/>
                <a:buNone/>
              </a:pPr>
              <a:r>
                <a:rPr lang="fi-FI" sz="2400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CLASS </a:t>
              </a:r>
              <a:r>
                <a:rPr lang="fi-FI" sz="2400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fi-FI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 useBgFill="1">
          <p:nvSpPr>
            <p:cNvPr id="13" name="Rectangle 356"/>
            <p:cNvSpPr>
              <a:spLocks noChangeArrowheads="1"/>
            </p:cNvSpPr>
            <p:nvPr/>
          </p:nvSpPr>
          <p:spPr bwMode="auto">
            <a:xfrm>
              <a:off x="6660232" y="4479503"/>
              <a:ext cx="1494320" cy="46166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60000"/>
                </a:spcBef>
                <a:buClr>
                  <a:schemeClr val="tx1"/>
                </a:buClr>
                <a:buFontTx/>
                <a:buNone/>
              </a:pPr>
              <a:r>
                <a:rPr lang="fi-FI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CLASS </a:t>
              </a:r>
              <a:r>
                <a:rPr lang="fi-FI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fi-FI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552" y="1196752"/>
            <a:ext cx="771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P">
  <a:themeElements>
    <a:clrScheme name="">
      <a:dk1>
        <a:srgbClr val="000000"/>
      </a:dk1>
      <a:lt1>
        <a:srgbClr val="4DC024"/>
      </a:lt1>
      <a:dk2>
        <a:srgbClr val="FFFFFF"/>
      </a:dk2>
      <a:lt2>
        <a:srgbClr val="FF9900"/>
      </a:lt2>
      <a:accent1>
        <a:srgbClr val="FFFF99"/>
      </a:accent1>
      <a:accent2>
        <a:srgbClr val="24864C"/>
      </a:accent2>
      <a:accent3>
        <a:srgbClr val="B2DCAC"/>
      </a:accent3>
      <a:accent4>
        <a:srgbClr val="000000"/>
      </a:accent4>
      <a:accent5>
        <a:srgbClr val="FFFFCA"/>
      </a:accent5>
      <a:accent6>
        <a:srgbClr val="207944"/>
      </a:accent6>
      <a:hlink>
        <a:srgbClr val="4D4D4D"/>
      </a:hlink>
      <a:folHlink>
        <a:srgbClr val="5F5F5F"/>
      </a:folHlink>
    </a:clrScheme>
    <a:fontScheme name="AL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28575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P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P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P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4DC024"/>
    </a:lt1>
    <a:dk2>
      <a:srgbClr val="FFFFFF"/>
    </a:dk2>
    <a:lt2>
      <a:srgbClr val="FF9900"/>
    </a:lt2>
    <a:accent1>
      <a:srgbClr val="FF6600"/>
    </a:accent1>
    <a:accent2>
      <a:srgbClr val="24864C"/>
    </a:accent2>
    <a:accent3>
      <a:srgbClr val="B2DCAC"/>
    </a:accent3>
    <a:accent4>
      <a:srgbClr val="000000"/>
    </a:accent4>
    <a:accent5>
      <a:srgbClr val="FFB8AA"/>
    </a:accent5>
    <a:accent6>
      <a:srgbClr val="207944"/>
    </a:accent6>
    <a:hlink>
      <a:srgbClr val="4D4D4D"/>
    </a:hlink>
    <a:folHlink>
      <a:srgbClr val="5F5F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ALP</Template>
  <TotalTime>5349</TotalTime>
  <Words>2069</Words>
  <Application>Microsoft Office PowerPoint</Application>
  <PresentationFormat>On-screen Show (4:3)</PresentationFormat>
  <Paragraphs>827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ALP</vt:lpstr>
      <vt:lpstr>Multi-class PLS-DA: soft and hard approaches</vt:lpstr>
      <vt:lpstr>Papers by Scopus</vt:lpstr>
      <vt:lpstr>Motivation: 1 of 4</vt:lpstr>
      <vt:lpstr>Motivation: 2 of 4</vt:lpstr>
      <vt:lpstr>Motivation: 3 of 4</vt:lpstr>
      <vt:lpstr>Motivation: 4 of 4</vt:lpstr>
      <vt:lpstr>Basics</vt:lpstr>
      <vt:lpstr>PLS2 Technical Details</vt:lpstr>
      <vt:lpstr>Naïve decision</vt:lpstr>
      <vt:lpstr>Key property of </vt:lpstr>
      <vt:lpstr>Geometry of </vt:lpstr>
      <vt:lpstr>Superscores: PCA on</vt:lpstr>
      <vt:lpstr>PLS-DA route</vt:lpstr>
      <vt:lpstr>Datasets</vt:lpstr>
      <vt:lpstr>Hard PLS-DA: Juices</vt:lpstr>
      <vt:lpstr>Soft PLS-DA: Juices</vt:lpstr>
      <vt:lpstr>Outliers and aliens: Drugs</vt:lpstr>
      <vt:lpstr>Confusion matrix: Juices</vt:lpstr>
      <vt:lpstr>Figures of Merit: True Positive</vt:lpstr>
      <vt:lpstr>Figures of Merit: False Positive</vt:lpstr>
      <vt:lpstr>Figures of Merit: Class Sensitivity</vt:lpstr>
      <vt:lpstr>Figures of Merit: Class Specificity</vt:lpstr>
      <vt:lpstr>Figures of Merit: Class Efficiency</vt:lpstr>
      <vt:lpstr>Figures of Merit: Total Sensitivity</vt:lpstr>
      <vt:lpstr>Figures of Merit: Total Specificity</vt:lpstr>
      <vt:lpstr>Figures of Merit: Total Efficiency</vt:lpstr>
      <vt:lpstr>PLS-DA complexity: Olives</vt:lpstr>
      <vt:lpstr>Results: Olives</vt:lpstr>
      <vt:lpstr>Binary (two class) PLS-DA</vt:lpstr>
      <vt:lpstr>Need for balance? Not at all! Olives case</vt:lpstr>
      <vt:lpstr>PLS-DA and SIMCA: 'vatrushka’ case</vt:lpstr>
      <vt:lpstr>Poster P23</vt:lpstr>
      <vt:lpstr>PLS-DA and SIMCA: 'stroopwafel' case</vt:lpstr>
      <vt:lpstr>‘One vs All’ or ‘All vs All’</vt:lpstr>
      <vt:lpstr>Results: Drugs</vt:lpstr>
      <vt:lpstr>PLS-DA Template for Excel</vt:lpstr>
      <vt:lpstr>Matlab: see Poster P03  </vt:lpstr>
      <vt:lpstr>Conclusions 1 of 6</vt:lpstr>
      <vt:lpstr>Conclusions 2 of 6</vt:lpstr>
      <vt:lpstr>Conclusions 3 of 6</vt:lpstr>
      <vt:lpstr>Conclusions 4 of 6</vt:lpstr>
      <vt:lpstr>Conclusions 5 of 6</vt:lpstr>
      <vt:lpstr>Conclusions 6 of 6</vt:lpstr>
      <vt:lpstr>Conclusions 7 of 6</vt:lpstr>
      <vt:lpstr>Slide 45</vt:lpstr>
      <vt:lpstr>Slide 46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Multi-class PLS-DA: soft and hard approaches</dc:title>
  <dc:subject>WSC-11</dc:subject>
  <dc:creator>Alexey L. Pomerantsev</dc:creator>
  <cp:lastModifiedBy>we</cp:lastModifiedBy>
  <cp:revision>420</cp:revision>
  <dcterms:created xsi:type="dcterms:W3CDTF">2008-08-17T09:18:05Z</dcterms:created>
  <dcterms:modified xsi:type="dcterms:W3CDTF">2018-02-26T19:06:52Z</dcterms:modified>
</cp:coreProperties>
</file>